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9" r:id="rId3"/>
    <p:sldId id="257" r:id="rId4"/>
    <p:sldId id="258" r:id="rId5"/>
    <p:sldId id="261" r:id="rId6"/>
    <p:sldId id="263" r:id="rId7"/>
    <p:sldId id="260" r:id="rId8"/>
    <p:sldId id="265" r:id="rId9"/>
    <p:sldId id="274" r:id="rId10"/>
    <p:sldId id="262" r:id="rId11"/>
    <p:sldId id="289" r:id="rId12"/>
    <p:sldId id="290" r:id="rId13"/>
    <p:sldId id="293" r:id="rId14"/>
    <p:sldId id="291" r:id="rId15"/>
    <p:sldId id="327" r:id="rId16"/>
    <p:sldId id="297" r:id="rId17"/>
    <p:sldId id="292" r:id="rId18"/>
    <p:sldId id="295" r:id="rId19"/>
    <p:sldId id="296" r:id="rId20"/>
    <p:sldId id="298" r:id="rId21"/>
    <p:sldId id="299" r:id="rId22"/>
    <p:sldId id="300" r:id="rId23"/>
    <p:sldId id="301" r:id="rId24"/>
    <p:sldId id="302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03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8" r:id="rId5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766E"/>
    <a:srgbClr val="626760"/>
    <a:srgbClr val="6B6D60"/>
    <a:srgbClr val="00A7E2"/>
    <a:srgbClr val="30DE00"/>
    <a:srgbClr val="E2FFE1"/>
    <a:srgbClr val="B0A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2" autoAdjust="0"/>
    <p:restoredTop sz="78389" autoAdjust="0"/>
  </p:normalViewPr>
  <p:slideViewPr>
    <p:cSldViewPr snapToGrid="0">
      <p:cViewPr varScale="1">
        <p:scale>
          <a:sx n="132" d="100"/>
          <a:sy n="132" d="100"/>
        </p:scale>
        <p:origin x="1272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8" d="100"/>
          <a:sy n="128" d="100"/>
        </p:scale>
        <p:origin x="403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109AB-FADA-45A4-85BA-2B61B0FEE8DA}" type="datetimeFigureOut">
              <a:rPr lang="fr-FR" smtClean="0"/>
              <a:t>03/01/2024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EB585-DF8A-4A02-9FFE-BE23CEE879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630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075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Le slogan de RTE est </a:t>
            </a:r>
            <a:r>
              <a:rPr lang="fr-FR" b="1" dirty="0">
                <a:solidFill>
                  <a:srgbClr val="00A7D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indépendance, transparence, dimension européenne.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fr-FR" dirty="0">
              <a:solidFill>
                <a:srgbClr val="00A7D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C’est une </a:t>
            </a:r>
            <a:r>
              <a:rPr lang="fr-FR" b="1" dirty="0">
                <a:solidFill>
                  <a:srgbClr val="00A7D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Société Anonyme à Directoire </a:t>
            </a: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dirigé par </a:t>
            </a:r>
            <a:r>
              <a:rPr lang="fr-FR" b="1" dirty="0">
                <a:solidFill>
                  <a:srgbClr val="00A7D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Xavier PIECHACZYCK.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fr-FR" b="1" dirty="0">
              <a:solidFill>
                <a:srgbClr val="00A7D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Son activité principale est le transport d'électricité et il </a:t>
            </a:r>
            <a:r>
              <a:rPr lang="fr-FR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apartient</a:t>
            </a: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 a la convention collective des industries électriques et gazières.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fr-FR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65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AU SAIN DE </a:t>
            </a:r>
            <a:r>
              <a:rPr lang="fr-FR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EDF </a:t>
            </a:r>
            <a:r>
              <a:rPr lang="fr-FR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IMPLIQUANT QU’IL SOIT INDÉPENDANT PLAN COMPTABLE, FINANCIER ET MANAGÉRIAL. </a:t>
            </a: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CAUSE L’OUVERTURE DES MARCHÉS DE L'ÉLECTRICITÉ EN EUROPE, </a:t>
            </a:r>
          </a:p>
          <a:p>
            <a:endParaRPr lang="fr-FR" sz="1200" b="1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b="1" dirty="0"/>
              <a:t>2- </a:t>
            </a:r>
            <a:r>
              <a:rPr lang="fr-FR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OUVERTURE DU MARCHÉ FRANÇAIS.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b="1" dirty="0"/>
              <a:t>3- </a:t>
            </a:r>
            <a:r>
              <a:rPr lang="fr-FR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VIOLENTES TEMPÊTES DE 1999-2000 RTE AURA CONSACRÉ 2,4 MILLIARDS D’EUROS À LA SÉCURISATION MÉCANIQUE DE SON RÉSEAU.</a:t>
            </a:r>
          </a:p>
          <a:p>
            <a:endParaRPr lang="fr-FR" sz="12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4- ACCROÎTRE LA SÉCURITÉ ÉLECTRIQUE EN EUROPE EN FOURNISSANT DES ANALYSES DE SÉCURITÉ AUX RÉSEAUX DE TRANSPORT DES PAYS MEMBRES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 RTE RACCORDE CESTAS, LE PLUS GRAND PARC PHOTOVOLTAÏQUE D'EUROPE 350 GWH PAR AN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382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1- Le directoire de RTE est dirigé par</a:t>
            </a:r>
          </a:p>
          <a:p>
            <a:endParaRPr lang="fr-FR" sz="20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2- </a:t>
            </a:r>
            <a:r>
              <a:rPr lang="fr-F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Directrice Générale du Pôle Gestion de l’Infrastructure </a:t>
            </a:r>
            <a:r>
              <a:rPr lang="fr-FR" sz="3200" b="1" dirty="0">
                <a:solidFill>
                  <a:srgbClr val="00A7DE"/>
                </a:solidFill>
              </a:rPr>
              <a:t>Thérèse Boussard </a:t>
            </a:r>
          </a:p>
          <a:p>
            <a:endParaRPr lang="fr-FR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3- </a:t>
            </a:r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Directrice Générale du Pôle Clients, Conception &amp; Opérations des Systèmes </a:t>
            </a:r>
            <a:r>
              <a:rPr lang="fr-FR" sz="3200" b="1" dirty="0">
                <a:solidFill>
                  <a:srgbClr val="00A7DE"/>
                </a:solidFill>
              </a:rPr>
              <a:t>Clotilde Levillain </a:t>
            </a:r>
          </a:p>
          <a:p>
            <a:endParaRPr lang="fr-FR" sz="20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4- </a:t>
            </a:r>
            <a:r>
              <a:rPr lang="fr-F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Directeur Général du Pôle Finances Achats </a:t>
            </a:r>
            <a:r>
              <a:rPr lang="fr-FR" sz="3200" b="1" dirty="0">
                <a:solidFill>
                  <a:srgbClr val="00A7DE"/>
                </a:solidFill>
              </a:rPr>
              <a:t>Laurent Martel  </a:t>
            </a:r>
          </a:p>
          <a:p>
            <a:endParaRPr lang="fr-FR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5- </a:t>
            </a:r>
            <a:r>
              <a:rPr lang="fr-FR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Directrice Générale du Pôle Transformation - Environnement Salariés </a:t>
            </a:r>
            <a:r>
              <a:rPr lang="fr-FR" sz="3200" b="1" dirty="0">
                <a:solidFill>
                  <a:srgbClr val="00A7DE"/>
                </a:solidFill>
              </a:rPr>
              <a:t>Sophie Moreau-</a:t>
            </a:r>
            <a:r>
              <a:rPr lang="fr-FR" sz="3200" b="1" dirty="0" err="1">
                <a:solidFill>
                  <a:srgbClr val="00A7DE"/>
                </a:solidFill>
              </a:rPr>
              <a:t>Follenfant</a:t>
            </a:r>
            <a:r>
              <a:rPr lang="fr-FR" sz="3200" b="1" dirty="0">
                <a:solidFill>
                  <a:srgbClr val="00A7DE"/>
                </a:solidFill>
              </a:rPr>
              <a:t> </a:t>
            </a:r>
            <a:endParaRPr lang="fr-FR" sz="20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572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Ils sont responsables du développement du réseau et de l’entretient des infrastructures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267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travaillant en collaboration avec les services LA et LS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813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RTE garanti </a:t>
            </a:r>
            <a:r>
              <a:rPr lang="fr-FR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laccès</a:t>
            </a:r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équitable au réseau a l’ensemble des acteurs du marché ,,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01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,,, bon </a:t>
            </a:r>
            <a:r>
              <a:rPr lang="fr-FR" dirty="0" err="1"/>
              <a:t>debit</a:t>
            </a:r>
            <a:r>
              <a:rPr lang="fr-FR" dirty="0"/>
              <a:t> au bon moment</a:t>
            </a:r>
          </a:p>
          <a:p>
            <a:r>
              <a:rPr lang="fr-FR" dirty="0"/>
              <a:t>,,, </a:t>
            </a:r>
            <a:r>
              <a:rPr lang="fr-FR" dirty="0" err="1"/>
              <a:t>creation</a:t>
            </a:r>
            <a:r>
              <a:rPr lang="fr-FR" dirty="0"/>
              <a:t> de site, mise a niveau</a:t>
            </a:r>
          </a:p>
          <a:p>
            <a:r>
              <a:rPr lang="fr-FR" dirty="0"/>
              <a:t>,,, </a:t>
            </a:r>
            <a:r>
              <a:rPr lang="fr-FR" dirty="0" err="1"/>
              <a:t>eviter</a:t>
            </a:r>
            <a:r>
              <a:rPr lang="fr-FR" dirty="0"/>
              <a:t> les coupures et ou les baisses de </a:t>
            </a:r>
            <a:r>
              <a:rPr lang="fr-FR" dirty="0" err="1"/>
              <a:t>tention</a:t>
            </a:r>
            <a:endParaRPr lang="fr-FR" dirty="0"/>
          </a:p>
          <a:p>
            <a:r>
              <a:rPr lang="fr-FR" dirty="0"/>
              <a:t>,,,panneau solaire,,,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424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Depuis 1946, les agents des fournisseurs historiques bénéficient d'un tarif préférentiel pour l'énergie. Les salariés de RTE payent 10 % du montant de leur facture d’électricité.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24A5-BDA9-4CB5-8495-BD9BA282324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655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situe en Sud Aveyron dans le Parc naturel régional des Grands Causses à Saint-Victor-et-Melvieu -&gt; transformation électrique 400kv/225kv 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proximité d’une zone agricole protégée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départs de ligne, 3 transformateurs 400/225Kv et dispose d’un bâtiment PSEM partiellement enterré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675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Travaux de terrassement très importants : remblaiement au sud réalisé avec les déblais du nord</a:t>
            </a:r>
          </a:p>
          <a:p>
            <a:r>
              <a:rPr lang="fr-FR" dirty="0"/>
              <a:t>Eaux pluviales collectées via un réseau de drainage conduisant à deux bassins (rétention et infiltration)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418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La pédologie c’est examiner les constituants de la terre</a:t>
            </a:r>
          </a:p>
          <a:p>
            <a:endParaRPr lang="fr-FR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fr-FR" dirty="0"/>
              <a:t>Du fait du chantier :. • Sol totalement artificialisé, constitué de roches mère compactés Aucune plante</a:t>
            </a:r>
          </a:p>
          <a:p>
            <a:endParaRPr lang="fr-FR" dirty="0"/>
          </a:p>
          <a:p>
            <a:r>
              <a:rPr lang="fr-FR" dirty="0"/>
              <a:t>M.O = </a:t>
            </a:r>
            <a:r>
              <a:rPr lang="fr-FR" dirty="0" err="1"/>
              <a:t>Matieres</a:t>
            </a:r>
            <a:r>
              <a:rPr lang="fr-FR" dirty="0"/>
              <a:t> Organique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723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température moyenne passe de 4°C en hiver à 20°C en été avec des extrêmes allant de -18 a 40</a:t>
            </a:r>
          </a:p>
          <a:p>
            <a:r>
              <a:rPr lang="fr-FR" dirty="0"/>
              <a:t>en moyenne 50mm de pluie par mois, l’existence d’épisodes de fortes pluies en Mars/Avril et Août/septembre jusqu’à 200 et 80mm de pluie en 24h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126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Ensoleillement normales propice au bon développement de semence</a:t>
            </a:r>
          </a:p>
          <a:p>
            <a:r>
              <a:rPr lang="fr-FR" dirty="0"/>
              <a:t>On notera la présence de vents assez forts, avec des rafales maximales comprises entre 80 km/h et 100 km/h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219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Faire en sorte que le site ce fonde au maximum dans son environnement</a:t>
            </a:r>
          </a:p>
          <a:p>
            <a:r>
              <a:rPr lang="fr-FR" dirty="0"/>
              <a:t>Site </a:t>
            </a:r>
            <a:r>
              <a:rPr lang="fr-FR" dirty="0" err="1"/>
              <a:t>electrique</a:t>
            </a:r>
            <a:r>
              <a:rPr lang="fr-FR" dirty="0"/>
              <a:t> donc habilitation </a:t>
            </a:r>
            <a:r>
              <a:rPr lang="fr-FR" dirty="0" err="1"/>
              <a:t>elec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191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Terre </a:t>
            </a:r>
            <a:r>
              <a:rPr lang="fr-FR" dirty="0" err="1"/>
              <a:t>rvégétale</a:t>
            </a:r>
            <a:r>
              <a:rPr lang="fr-FR" dirty="0"/>
              <a:t> mise de coté lors du terrassement du site et roche mise en </a:t>
            </a:r>
            <a:r>
              <a:rPr lang="fr-FR" dirty="0" err="1"/>
              <a:t>carriere</a:t>
            </a:r>
            <a:r>
              <a:rPr lang="fr-FR" dirty="0"/>
              <a:t> pouvant </a:t>
            </a:r>
            <a:r>
              <a:rPr lang="fr-FR" dirty="0" err="1"/>
              <a:t>etre</a:t>
            </a:r>
            <a:r>
              <a:rPr lang="fr-FR" dirty="0"/>
              <a:t> </a:t>
            </a:r>
            <a:r>
              <a:rPr lang="fr-FR" dirty="0" err="1"/>
              <a:t>recupéré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812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les cailloux incrémenté ne sont pas de la bonne taille il y a des risque que le mélange ne soit pas homogène</a:t>
            </a:r>
          </a:p>
          <a:p>
            <a:endParaRPr lang="fr-FR" dirty="0"/>
          </a:p>
          <a:p>
            <a:r>
              <a:rPr lang="fr-FR" dirty="0"/>
              <a:t>Mélange de graine propice a la bonne alimentation de moutons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213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 faudra attendre une bonne </a:t>
            </a:r>
            <a:r>
              <a:rPr lang="fr-FR" dirty="0" err="1"/>
              <a:t>annee</a:t>
            </a:r>
            <a:r>
              <a:rPr lang="fr-FR" dirty="0"/>
              <a:t> que la </a:t>
            </a:r>
            <a:r>
              <a:rPr lang="fr-FR" dirty="0" err="1"/>
              <a:t>vegetation</a:t>
            </a:r>
            <a:r>
              <a:rPr lang="fr-FR" dirty="0"/>
              <a:t> parte bien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EB585-DF8A-4A02-9FFE-BE23CEE87982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155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FF8DB7-57A3-A24E-0F8B-2423D47ED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D761A09-E502-DF0E-058C-D81CCE59B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731976-3653-6BCF-BEBF-5E67C9A54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4FEE-162E-4CA4-8790-187CFE28D282}" type="datetime1">
              <a:rPr lang="fr-FR" smtClean="0"/>
              <a:t>03/01/2024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A9424-F3F7-DD4D-A7FD-1FFAEC06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548587-A3E2-0367-C7C5-6DEFDC54D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717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EA25C-0539-7A2A-53BC-59BEC0CD1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1F8D02-5002-912C-0AE8-9F67C8F7A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E82D07-0721-9BD6-4233-FBBCBE68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6E0-9540-496E-9E65-764008D0F6AA}" type="datetime1">
              <a:rPr lang="fr-FR" smtClean="0"/>
              <a:t>03/01/2024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30F14C-3FEE-557C-11A5-BD0E0C20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A2BEC1-6014-CB2F-3868-34EBF831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74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5A1047-8FF2-C351-9DCF-76393DCD3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8469B4-0A48-E5C8-8E1D-6964B0559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AAC6A7-EE33-E6BC-189C-FBB49F2C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09907-2433-401C-84E8-9AA906768F54}" type="datetime1">
              <a:rPr lang="fr-FR" smtClean="0"/>
              <a:t>03/01/2024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42579F-4639-0AA0-8DEA-5C11F2A52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9FD6E9-6D4E-46FD-0ECC-58BA960A9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79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6E5406-FC38-5529-2E7C-1E76DD2A7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4DCF30-4C69-D791-3822-6890B90E0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03C694-D1B5-2131-6D00-734E1F7EC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AE15D3-CE08-5912-F8C5-F3A4704EA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9EBBC-97BB-456F-89BD-894DF0D61CB0}" type="datetime1">
              <a:rPr lang="fr-FR" smtClean="0"/>
              <a:t>03/01/2024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2E18B9-77B4-33CD-0AB1-211FAC613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2BE6A8-E0F8-8DCE-BA1C-643727E9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67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05E79-F412-8B70-1E08-376949E8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560ECA-4CA6-DF5F-025A-8D885FD88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4D97D44-F1C2-3370-4845-5F47FFA97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FB7CD1-9D35-1593-B2B6-B1A3AB42F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F06B308-D4CE-C87F-FE56-B5942992A5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63138D8-D4BA-5E34-37DD-A2CB98477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4751-FEE9-450A-85D5-BB7D1C074334}" type="datetime1">
              <a:rPr lang="fr-FR" smtClean="0"/>
              <a:t>03/01/2024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AD34308-BF96-A5B7-B4F2-F0D72690B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1016C5-42E0-D6E6-AFAB-7D19475B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66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281B25-B40D-73BF-6E6D-A8E53D2AD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939FC8-7AE7-18EF-F75E-A421B1D70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3BC7-7AB0-4DC2-B6D2-ED2588A60B33}" type="datetime1">
              <a:rPr lang="fr-FR" smtClean="0"/>
              <a:t>03/01/2024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BF4E37-8A54-ED83-E03A-CCDDB167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A458E74-7561-DE41-3EDC-BB4F828E3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02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09CD274-D168-F8C5-89DE-4F19F8FB7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3DB9-A622-4AA4-AB7B-F6B47D16CE2F}" type="datetime1">
              <a:rPr lang="fr-FR" smtClean="0"/>
              <a:t>03/01/2024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CCA9A2-B413-8CAB-1C24-FB9748229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2E3720-F262-1429-8E96-E6F3ACCE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04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01EF9-1FCA-8DBB-D028-984B61E79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D8B64E-0AA6-403F-6B3C-CF3B383E3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51BA57-D98D-B9E3-3A37-9E8F27D9B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1303A8-1006-7169-65F0-2C1E307E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0136-4E11-445D-9ECE-2CFE245BDA75}" type="datetime1">
              <a:rPr lang="fr-FR" smtClean="0"/>
              <a:t>03/01/2024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90250D-3545-2BFD-87E2-B8139804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4992C4-86CB-65CF-2E3F-EE9558A5A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9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6D86B-8FB4-1FB5-5B21-359BB0FB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12ACF8D-8B1E-3019-53DE-2CB5E4CE6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FF656F-9DAF-F718-FD2F-CDB5D626F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A38AA5-2DD6-53E9-DF92-26B6EB86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4F00-41CF-4DE6-B726-158DF58E0F3D}" type="datetime1">
              <a:rPr lang="fr-FR" smtClean="0"/>
              <a:t>03/01/2024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593120-1BA9-E37C-CF7F-140BD3BF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3EF9B6-DE2D-7F11-5D26-FA08332D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4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2C19E-11E4-0A06-8936-9FDB94BA6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82ED45-765F-BF3F-D5DB-0060D9A48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55FB7B-327B-417E-9BF2-5C395DF30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3022-2D48-4849-BD67-4B2C429CE8A4}" type="datetime1">
              <a:rPr lang="fr-FR" smtClean="0"/>
              <a:t>03/01/2024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680B60-9DF2-1891-0B88-6C5874389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77D5F2-B9A0-C48A-A06A-35A46EF06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01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9430ACB-6A75-3056-6F62-99D7D873FF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882B456-45A9-F09C-E73B-0780A3DA7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C7E7E5-B272-4AF5-ECB4-BC28D4C4F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7F1D-A5D0-4DD3-B3AA-88E81FF876AA}" type="datetime1">
              <a:rPr lang="fr-FR" smtClean="0"/>
              <a:t>03/01/2024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110407-9B64-2159-9F66-CD6E56E91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9E71E-F047-C13E-9865-E5892190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2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68A789-13AA-6257-4458-7B6B45275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DDD9E1-8162-221A-4B48-06331C8F8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DDC885-C441-2FC8-F4C5-3F2DF04A6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CB5FC-BFF5-414A-96E6-138582A0D1F0}" type="datetime1">
              <a:rPr lang="fr-FR" smtClean="0"/>
              <a:t>03/01/2024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0E7DC8-31B9-9693-C2D4-AC113D2F4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939280-145E-3484-8D69-4E106B436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0D310-6981-438E-8A67-23E4C06A6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27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33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6EF74E-66F0-86EE-6DAA-3E310DB344B7}"/>
              </a:ext>
            </a:extLst>
          </p:cNvPr>
          <p:cNvSpPr/>
          <p:nvPr/>
        </p:nvSpPr>
        <p:spPr>
          <a:xfrm>
            <a:off x="1615217" y="1513432"/>
            <a:ext cx="8970464" cy="191556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E25819-2454-920F-48F6-FAE53A11F812}"/>
              </a:ext>
            </a:extLst>
          </p:cNvPr>
          <p:cNvSpPr txBox="1"/>
          <p:nvPr/>
        </p:nvSpPr>
        <p:spPr>
          <a:xfrm>
            <a:off x="1619668" y="1513432"/>
            <a:ext cx="8966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>
                    <a:lumMod val="95000"/>
                  </a:schemeClr>
                </a:solidFill>
                <a:latin typeface="Arial Rounded MT Bold" panose="020F0704030504030204" pitchFamily="34" charset="0"/>
              </a:rPr>
              <a:t>RÉALISATION D’UNE ACTIVITÉ PROFESSIONNELLE EN RELATION AVEC UNE ENTREPRISE</a:t>
            </a:r>
            <a:r>
              <a:rPr lang="fr-FR" sz="4000" b="1" dirty="0">
                <a:latin typeface="Arial Rounded MT Bold" panose="020F0704030504030204" pitchFamily="34" charset="0"/>
              </a:rPr>
              <a:t>	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54FC574-1C97-046C-F809-A6FC84114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5" y="186885"/>
            <a:ext cx="1208076" cy="12080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9E1D70-B6BD-9465-06DA-98E58864D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482" y="190525"/>
            <a:ext cx="1127983" cy="120443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B0145F1-0DE8-2507-600D-F075D6DBE535}"/>
              </a:ext>
            </a:extLst>
          </p:cNvPr>
          <p:cNvSpPr txBox="1"/>
          <p:nvPr/>
        </p:nvSpPr>
        <p:spPr>
          <a:xfrm>
            <a:off x="2959007" y="6413454"/>
            <a:ext cx="628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 Rounded MT Bold" panose="020F0704030504030204" pitchFamily="34" charset="0"/>
              </a:rPr>
              <a:t>BTS Assistant Technique d’Ingénieur, épreuve U51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3030032-5981-DAC0-269C-A5A47CEBBCDB}"/>
              </a:ext>
            </a:extLst>
          </p:cNvPr>
          <p:cNvSpPr txBox="1"/>
          <p:nvPr/>
        </p:nvSpPr>
        <p:spPr>
          <a:xfrm>
            <a:off x="173535" y="6413454"/>
            <a:ext cx="190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Session 2022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B9ABEC4-D18E-B88D-0A15-A97A902C849A}"/>
              </a:ext>
            </a:extLst>
          </p:cNvPr>
          <p:cNvSpPr txBox="1"/>
          <p:nvPr/>
        </p:nvSpPr>
        <p:spPr>
          <a:xfrm>
            <a:off x="9909338" y="6413454"/>
            <a:ext cx="2109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ARNAUD Simon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A3DA406-442C-1D6E-5556-6C9F24C18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25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4DF834-3EB3-43D9-A9E0-D5FE6D350C10}"/>
              </a:ext>
            </a:extLst>
          </p:cNvPr>
          <p:cNvSpPr txBox="1"/>
          <p:nvPr/>
        </p:nvSpPr>
        <p:spPr>
          <a:xfrm>
            <a:off x="4849973" y="190471"/>
            <a:ext cx="2492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 Rounded MT Bold" panose="020F0704030504030204" pitchFamily="34" charset="0"/>
              </a:rPr>
              <a:t>ME CONCERNANT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411304-0F38-4532-8293-4B760C6A66C1}"/>
              </a:ext>
            </a:extLst>
          </p:cNvPr>
          <p:cNvSpPr txBox="1"/>
          <p:nvPr/>
        </p:nvSpPr>
        <p:spPr>
          <a:xfrm>
            <a:off x="2293946" y="1583993"/>
            <a:ext cx="3370279" cy="743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17" b="1" dirty="0"/>
              <a:t>2015 à 2017 je passe un CAP ‘’Horloger Réparateur’’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4F8ACF-5CB2-4E0B-B056-BA72E8E31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622" y="1092336"/>
            <a:ext cx="2604592" cy="13947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2BD8F83-326E-4223-ACA5-48307238EDAD}"/>
              </a:ext>
            </a:extLst>
          </p:cNvPr>
          <p:cNvSpPr txBox="1"/>
          <p:nvPr/>
        </p:nvSpPr>
        <p:spPr>
          <a:xfrm>
            <a:off x="1947827" y="3090503"/>
            <a:ext cx="8296344" cy="743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17" b="1" dirty="0"/>
              <a:t>Entre deux diplômes je fais artisan peintre, vendeur de montre et monteur en optronique de missiles pour Thales.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A5A23D-FA9F-4788-B288-EB22929413AC}"/>
              </a:ext>
            </a:extLst>
          </p:cNvPr>
          <p:cNvSpPr txBox="1"/>
          <p:nvPr/>
        </p:nvSpPr>
        <p:spPr>
          <a:xfrm>
            <a:off x="5790644" y="4709437"/>
            <a:ext cx="4191556" cy="1069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117" b="1" dirty="0"/>
              <a:t>2018 à 2020 je passe un BAC PRO dans la Maintenance des Équipements Industriel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E0009A-F92B-42FD-85DF-77DEB03BB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6556" y="4495501"/>
            <a:ext cx="2205061" cy="1250342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7696910-8F60-4B02-B8E5-D29613909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FEEC-3607-4B1C-9C20-60AB0AA00D6E}" type="slidenum">
              <a:rPr lang="fr-FR" sz="2000"/>
              <a:t>2</a:t>
            </a:fld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998020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26048FB-787A-FB46-3940-BE2F6D50DC25}"/>
              </a:ext>
            </a:extLst>
          </p:cNvPr>
          <p:cNvSpPr txBox="1"/>
          <p:nvPr/>
        </p:nvSpPr>
        <p:spPr>
          <a:xfrm>
            <a:off x="2785360" y="2529074"/>
            <a:ext cx="6621280" cy="1799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5400" b="1" dirty="0">
                <a:latin typeface="Arial Rounded MT Bold" panose="020F0704030504030204" pitchFamily="34" charset="0"/>
              </a:rPr>
              <a:t>PRÉSENTATION DE L’ENTREPRISE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083B7E7-88E7-4826-DB24-12EBC4C9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86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63C9FA7-A342-00E7-85EB-71F8AF627745}"/>
              </a:ext>
            </a:extLst>
          </p:cNvPr>
          <p:cNvSpPr txBox="1"/>
          <p:nvPr/>
        </p:nvSpPr>
        <p:spPr>
          <a:xfrm>
            <a:off x="2900029" y="891782"/>
            <a:ext cx="5991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2000" b="1">
                <a:solidFill>
                  <a:srgbClr val="00A7DE"/>
                </a:solidFill>
              </a:defRPr>
            </a:lvl1pPr>
          </a:lstStyle>
          <a:p>
            <a:pPr algn="ctr"/>
            <a:r>
              <a:rPr lang="fr-FR" b="0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PRÉSENTATION DE L’ENTREPRISE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E69834-3029-9596-4D45-5AEC442586E2}"/>
              </a:ext>
            </a:extLst>
          </p:cNvPr>
          <p:cNvSpPr txBox="1"/>
          <p:nvPr/>
        </p:nvSpPr>
        <p:spPr>
          <a:xfrm>
            <a:off x="3390177" y="1548495"/>
            <a:ext cx="50111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Rounded MT Bold" panose="020F0704030504030204" pitchFamily="34" charset="0"/>
              </a:rPr>
              <a:t>CRÉATION DE RTE ET DATES CLÉS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C3AE37-C87B-3C06-62BC-1F4B3B0BA9ED}"/>
              </a:ext>
            </a:extLst>
          </p:cNvPr>
          <p:cNvSpPr txBox="1"/>
          <p:nvPr/>
        </p:nvSpPr>
        <p:spPr>
          <a:xfrm>
            <a:off x="3022216" y="2205208"/>
            <a:ext cx="5747085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FORME JURIDIQUE DE L’ENTREPRISE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F96395-AEDC-0B30-1459-7A85811B89E0}"/>
              </a:ext>
            </a:extLst>
          </p:cNvPr>
          <p:cNvSpPr txBox="1"/>
          <p:nvPr/>
        </p:nvSpPr>
        <p:spPr>
          <a:xfrm>
            <a:off x="3560110" y="2857240"/>
            <a:ext cx="4671313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SITUATION GÉOGRAPHIQUE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2EA3F3-E2C6-ECFE-023A-2214BF306291}"/>
              </a:ext>
            </a:extLst>
          </p:cNvPr>
          <p:cNvSpPr txBox="1"/>
          <p:nvPr/>
        </p:nvSpPr>
        <p:spPr>
          <a:xfrm>
            <a:off x="3560110" y="3509272"/>
            <a:ext cx="467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Arial Rounded MT Bold" panose="020F0704030504030204" pitchFamily="34" charset="0"/>
              </a:rPr>
              <a:t>ORGANIGRAMME DE MON SERVICE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CEC404-1864-93C6-B524-13EA7829A277}"/>
              </a:ext>
            </a:extLst>
          </p:cNvPr>
          <p:cNvSpPr txBox="1"/>
          <p:nvPr/>
        </p:nvSpPr>
        <p:spPr>
          <a:xfrm>
            <a:off x="4340546" y="4165985"/>
            <a:ext cx="3110432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LE RÔLE DE RTE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DD8EB7-5503-BC0E-E35D-92DCFF9F44B3}"/>
              </a:ext>
            </a:extLst>
          </p:cNvPr>
          <p:cNvSpPr txBox="1"/>
          <p:nvPr/>
        </p:nvSpPr>
        <p:spPr>
          <a:xfrm>
            <a:off x="3560104" y="4818017"/>
            <a:ext cx="4671313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LES ENGAGEMENTS DE RTE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04D8385-1BC1-C6C4-6F15-ADBD3F43A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91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2B6B00F-CEE2-480B-9D19-57809CDE53CA}"/>
              </a:ext>
            </a:extLst>
          </p:cNvPr>
          <p:cNvSpPr txBox="1"/>
          <p:nvPr/>
        </p:nvSpPr>
        <p:spPr>
          <a:xfrm>
            <a:off x="3833726" y="339615"/>
            <a:ext cx="45245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2000" b="1">
                <a:solidFill>
                  <a:srgbClr val="00A7DE"/>
                </a:solidFill>
              </a:defRPr>
            </a:lvl1pPr>
          </a:lstStyle>
          <a:p>
            <a:pPr algn="ctr"/>
            <a:r>
              <a:rPr lang="fr-FR" b="0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PRÉSENTATION DE L’ENTREPRISE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F5F349C-3EDC-451D-8752-3382566A4B2E}"/>
              </a:ext>
            </a:extLst>
          </p:cNvPr>
          <p:cNvSpPr txBox="1"/>
          <p:nvPr/>
        </p:nvSpPr>
        <p:spPr>
          <a:xfrm>
            <a:off x="2336147" y="1112403"/>
            <a:ext cx="7519691" cy="1572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SLOGAN RTE : </a:t>
            </a:r>
            <a:r>
              <a:rPr lang="fr-FR" b="1" dirty="0">
                <a:solidFill>
                  <a:srgbClr val="00A7D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INDÉPENDANCE, TRANSPARENCE, DIMENSION EUROPÉENNE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STATUT JURIDIQUE :</a:t>
            </a:r>
            <a:r>
              <a:rPr lang="fr-FR" b="1" dirty="0"/>
              <a:t> </a:t>
            </a:r>
            <a:r>
              <a:rPr lang="fr-FR" b="1" dirty="0">
                <a:solidFill>
                  <a:srgbClr val="00A7D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SOCIÉTÉ ANONYME À DIRECTOIRE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ACTIVITÉ PRINCIPALE </a:t>
            </a:r>
            <a:r>
              <a:rPr lang="fr-FR" b="1" dirty="0"/>
              <a:t>: </a:t>
            </a:r>
            <a:r>
              <a:rPr lang="fr-FR" b="1" dirty="0">
                <a:solidFill>
                  <a:srgbClr val="00A7D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TRANSPORT D'ÉLECTRICITÉ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ea typeface="Calibri" panose="020F0502020204030204" pitchFamily="34" charset="0"/>
                <a:cs typeface="Times New Roman" panose="02020603050405020304" pitchFamily="18" charset="0"/>
              </a:rPr>
              <a:t>CONVENTION COLLECTIVE </a:t>
            </a:r>
            <a:r>
              <a:rPr lang="fr-FR" b="1" dirty="0"/>
              <a:t>: </a:t>
            </a:r>
            <a:r>
              <a:rPr lang="fr-FR" b="1" dirty="0">
                <a:solidFill>
                  <a:srgbClr val="00A7D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INDUSTRIES ÉLECTRIQUES ET GAZIÈRES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4A0644-8AC9-439F-BF85-1F73BD194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2246" y="4718657"/>
            <a:ext cx="1463261" cy="147197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52C74AF-A021-4D8E-AAAC-C9927D03043E}"/>
              </a:ext>
            </a:extLst>
          </p:cNvPr>
          <p:cNvSpPr txBox="1"/>
          <p:nvPr/>
        </p:nvSpPr>
        <p:spPr>
          <a:xfrm>
            <a:off x="4982817" y="3382483"/>
            <a:ext cx="222635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17" b="1" dirty="0"/>
              <a:t>Évolution du logo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6BF05EB-FC92-47C3-9C6A-C3254097A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884" y="4649667"/>
            <a:ext cx="1514686" cy="16099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69E57A-4533-4744-8093-C8328CFE6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349" y="4959388"/>
            <a:ext cx="2727297" cy="99051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5957C55-7289-4DAE-B1A8-0DA37BB78A87}"/>
              </a:ext>
            </a:extLst>
          </p:cNvPr>
          <p:cNvSpPr txBox="1"/>
          <p:nvPr/>
        </p:nvSpPr>
        <p:spPr>
          <a:xfrm>
            <a:off x="1554178" y="4175477"/>
            <a:ext cx="736099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17" dirty="0"/>
              <a:t>2000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14FDE63-FA05-42EC-9C5D-F963D6AFC7E0}"/>
              </a:ext>
            </a:extLst>
          </p:cNvPr>
          <p:cNvSpPr txBox="1"/>
          <p:nvPr/>
        </p:nvSpPr>
        <p:spPr>
          <a:xfrm>
            <a:off x="5727946" y="4173289"/>
            <a:ext cx="736099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17" dirty="0"/>
              <a:t>2010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B206059-579E-4B5E-B1BE-2FFED956D80A}"/>
              </a:ext>
            </a:extLst>
          </p:cNvPr>
          <p:cNvSpPr txBox="1"/>
          <p:nvPr/>
        </p:nvSpPr>
        <p:spPr>
          <a:xfrm>
            <a:off x="9655828" y="4173289"/>
            <a:ext cx="736099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17" dirty="0"/>
              <a:t>2014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53C64C-7659-423F-8263-C0C2C3FE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FEEC-3607-4B1C-9C20-60AB0AA00D6E}" type="slidenum">
              <a:rPr lang="fr-FR" sz="2000"/>
              <a:t>5</a:t>
            </a:fld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576465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6B3E77-DC82-465E-9B57-D9D4B8B80E63}"/>
              </a:ext>
            </a:extLst>
          </p:cNvPr>
          <p:cNvSpPr txBox="1"/>
          <p:nvPr/>
        </p:nvSpPr>
        <p:spPr>
          <a:xfrm>
            <a:off x="3821731" y="191836"/>
            <a:ext cx="4548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Rounded MT Bold" panose="020F0704030504030204" pitchFamily="34" charset="0"/>
              </a:rPr>
              <a:t>CRÉATION</a:t>
            </a:r>
            <a:r>
              <a:rPr lang="fr-FR" sz="2000" dirty="0">
                <a:solidFill>
                  <a:srgbClr val="00A7DE"/>
                </a:solidFill>
                <a:latin typeface="Arial Rounded MT Bold" panose="020F0704030504030204" pitchFamily="34" charset="0"/>
              </a:rPr>
              <a:t> </a:t>
            </a:r>
            <a:r>
              <a:rPr lang="fr-FR" sz="2000" dirty="0">
                <a:latin typeface="Arial Rounded MT Bold" panose="020F0704030504030204" pitchFamily="34" charset="0"/>
              </a:rPr>
              <a:t>DE RTE ET DATES CLÉS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103A78-2BA8-471F-8215-60C0D8527A03}"/>
              </a:ext>
            </a:extLst>
          </p:cNvPr>
          <p:cNvSpPr txBox="1"/>
          <p:nvPr/>
        </p:nvSpPr>
        <p:spPr>
          <a:xfrm>
            <a:off x="1057401" y="1231664"/>
            <a:ext cx="6126480" cy="418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117" dirty="0"/>
              <a:t>1er juillet </a:t>
            </a:r>
            <a:r>
              <a:rPr lang="fr-FR" sz="2117" b="1" dirty="0">
                <a:solidFill>
                  <a:srgbClr val="00A7E2"/>
                </a:solidFill>
              </a:rPr>
              <a:t>2000</a:t>
            </a:r>
            <a:r>
              <a:rPr lang="fr-FR" sz="2117" dirty="0"/>
              <a:t> création de RTE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406919-9593-4893-B843-E0DC64BB0803}"/>
              </a:ext>
            </a:extLst>
          </p:cNvPr>
          <p:cNvSpPr txBox="1"/>
          <p:nvPr/>
        </p:nvSpPr>
        <p:spPr>
          <a:xfrm>
            <a:off x="1057401" y="1868371"/>
            <a:ext cx="6126480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117" b="1" dirty="0">
                <a:solidFill>
                  <a:srgbClr val="00A7E2"/>
                </a:solidFill>
              </a:rPr>
              <a:t>2001</a:t>
            </a:r>
            <a:r>
              <a:rPr lang="fr-FR" sz="2117" dirty="0"/>
              <a:t> création d’une bourse de l’électricité, Powernext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62E126F-797B-4FD4-B378-8E633F6DF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6134" y="1007444"/>
            <a:ext cx="2014847" cy="202345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7220676-CE82-4C40-BB46-1443F4BEBFA7}"/>
              </a:ext>
            </a:extLst>
          </p:cNvPr>
          <p:cNvSpPr txBox="1"/>
          <p:nvPr/>
        </p:nvSpPr>
        <p:spPr>
          <a:xfrm>
            <a:off x="1058588" y="2512451"/>
            <a:ext cx="6667500" cy="743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117" b="1" dirty="0">
                <a:solidFill>
                  <a:srgbClr val="00A7E2"/>
                </a:solidFill>
              </a:rPr>
              <a:t>2002</a:t>
            </a:r>
            <a:r>
              <a:rPr lang="fr-FR" sz="2117" dirty="0"/>
              <a:t> lancement du programme de sécurisation mécanique du réseau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396575-173E-4765-BD47-EFC5974B1CF6}"/>
              </a:ext>
            </a:extLst>
          </p:cNvPr>
          <p:cNvSpPr txBox="1"/>
          <p:nvPr/>
        </p:nvSpPr>
        <p:spPr>
          <a:xfrm>
            <a:off x="1056215" y="3474952"/>
            <a:ext cx="6127666" cy="774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117" b="1" dirty="0">
                <a:solidFill>
                  <a:srgbClr val="00A7E2"/>
                </a:solidFill>
              </a:rPr>
              <a:t>2008</a:t>
            </a:r>
            <a:r>
              <a:rPr lang="fr-FR" sz="2117" dirty="0"/>
              <a:t> lancement de </a:t>
            </a:r>
            <a:r>
              <a:rPr lang="fr-FR" sz="2117" dirty="0" err="1"/>
              <a:t>Coreso</a:t>
            </a:r>
            <a:r>
              <a:rPr lang="fr-FR" sz="2117" dirty="0"/>
              <a:t>, le 1er centre de coordination technique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1B05210-37A0-459F-97DD-F503D820F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2034" y="1231664"/>
            <a:ext cx="3980332" cy="44644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A1EECE-4B5F-4C57-AF89-3AFDB166A2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2034" y="2225488"/>
            <a:ext cx="3981517" cy="264988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3A37A08-0DB6-41FC-AB74-91921EC92AA1}"/>
              </a:ext>
            </a:extLst>
          </p:cNvPr>
          <p:cNvSpPr txBox="1"/>
          <p:nvPr/>
        </p:nvSpPr>
        <p:spPr>
          <a:xfrm>
            <a:off x="1056215" y="4467654"/>
            <a:ext cx="6127666" cy="774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117" b="1" dirty="0">
                <a:solidFill>
                  <a:srgbClr val="00A7E2"/>
                </a:solidFill>
              </a:rPr>
              <a:t>2015</a:t>
            </a:r>
            <a:r>
              <a:rPr lang="fr-FR" sz="2117" dirty="0"/>
              <a:t> démultiplier les bénéfices de la production renouvelable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0464FA6-CB81-45F4-90EB-2A005828FF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2034" y="2444674"/>
            <a:ext cx="3978048" cy="2386829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C05D93-5EB4-4583-A0A9-B500A52B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FEEC-3607-4B1C-9C20-60AB0AA00D6E}" type="slidenum">
              <a:rPr lang="fr-FR" sz="2000"/>
              <a:t>6</a:t>
            </a:fld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1777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  <p:bldP spid="13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29DE4D-E073-4597-92C9-AE13EEBBBEF3}"/>
              </a:ext>
            </a:extLst>
          </p:cNvPr>
          <p:cNvSpPr txBox="1"/>
          <p:nvPr/>
        </p:nvSpPr>
        <p:spPr>
          <a:xfrm>
            <a:off x="3272951" y="175254"/>
            <a:ext cx="5747085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FORME JURIDIQUE DE L’ENTREPRISE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2659D1-9F17-45B9-8209-D2F5F46275B7}"/>
              </a:ext>
            </a:extLst>
          </p:cNvPr>
          <p:cNvSpPr txBox="1"/>
          <p:nvPr/>
        </p:nvSpPr>
        <p:spPr>
          <a:xfrm>
            <a:off x="2344129" y="709568"/>
            <a:ext cx="75122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/>
              <a:t>RTE est une société anonyme, à conseil de surveillance et directoire, à capitaux publics.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51D72E-6BC0-4B9E-8AAD-8ECC20810CB6}"/>
              </a:ext>
            </a:extLst>
          </p:cNvPr>
          <p:cNvSpPr txBox="1"/>
          <p:nvPr/>
        </p:nvSpPr>
        <p:spPr>
          <a:xfrm>
            <a:off x="0" y="1091069"/>
            <a:ext cx="3263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Son capital est réparti entre 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57B534-D613-4ABE-B6FD-91C777C2C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478" y="1816295"/>
            <a:ext cx="2263924" cy="9701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122B3F-9ED3-403A-BB5D-7DC237735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056" y="1624631"/>
            <a:ext cx="1341889" cy="13537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8EFE38-C243-4E1B-ACED-34B0032050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5835" y="1624300"/>
            <a:ext cx="1896083" cy="135411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963A0D2-797A-4CAA-891F-DE32DDF3CAF0}"/>
              </a:ext>
            </a:extLst>
          </p:cNvPr>
          <p:cNvSpPr txBox="1"/>
          <p:nvPr/>
        </p:nvSpPr>
        <p:spPr>
          <a:xfrm>
            <a:off x="2231402" y="2978418"/>
            <a:ext cx="859531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17" dirty="0"/>
              <a:t>50,1%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ED3A48-7A75-450B-87BB-5193E0F82DE4}"/>
              </a:ext>
            </a:extLst>
          </p:cNvPr>
          <p:cNvSpPr txBox="1"/>
          <p:nvPr/>
        </p:nvSpPr>
        <p:spPr>
          <a:xfrm>
            <a:off x="5716729" y="2978418"/>
            <a:ext cx="859531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17" dirty="0"/>
              <a:t>29,9%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324F1F0-4806-44F1-B88B-91B2BC4216FD}"/>
              </a:ext>
            </a:extLst>
          </p:cNvPr>
          <p:cNvSpPr txBox="1"/>
          <p:nvPr/>
        </p:nvSpPr>
        <p:spPr>
          <a:xfrm>
            <a:off x="9202055" y="2978418"/>
            <a:ext cx="654346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17" dirty="0"/>
              <a:t>20%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0873DC-C8CC-4015-B573-1D738058DD15}"/>
              </a:ext>
            </a:extLst>
          </p:cNvPr>
          <p:cNvSpPr txBox="1"/>
          <p:nvPr/>
        </p:nvSpPr>
        <p:spPr>
          <a:xfrm>
            <a:off x="373154" y="3741301"/>
            <a:ext cx="6332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PDG</a:t>
            </a:r>
            <a:r>
              <a:rPr lang="fr-FR" b="1" dirty="0">
                <a:solidFill>
                  <a:srgbClr val="00A7DE"/>
                </a:solidFill>
              </a:rPr>
              <a:t> Xavier </a:t>
            </a:r>
            <a:r>
              <a:rPr lang="fr-FR" b="1" dirty="0" err="1">
                <a:solidFill>
                  <a:srgbClr val="00A7DE"/>
                </a:solidFill>
              </a:rPr>
              <a:t>Piechaczyck</a:t>
            </a:r>
            <a:endParaRPr lang="fr-FR" b="1" dirty="0">
              <a:solidFill>
                <a:srgbClr val="00A7DE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640C0BC-69EC-4935-B52D-21E1D35C58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877174" y="4090870"/>
            <a:ext cx="1114447" cy="195464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EA52E01-B2D2-47F4-9824-913C4EE75E3C}"/>
              </a:ext>
            </a:extLst>
          </p:cNvPr>
          <p:cNvSpPr txBox="1"/>
          <p:nvPr/>
        </p:nvSpPr>
        <p:spPr>
          <a:xfrm>
            <a:off x="378114" y="4108489"/>
            <a:ext cx="4070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Directrice du Pôle Gestion de l’Infrastructure </a:t>
            </a:r>
            <a:r>
              <a:rPr lang="fr-FR" b="1" dirty="0">
                <a:solidFill>
                  <a:srgbClr val="00A7DE"/>
                </a:solidFill>
              </a:rPr>
              <a:t>Thérèse Boussard 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51B4403-3F74-4A44-9396-D99489AF8E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5998814" y="4090871"/>
            <a:ext cx="1343820" cy="1954647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3EE019D-0E0E-44D0-B3B4-B463A052B147}"/>
              </a:ext>
            </a:extLst>
          </p:cNvPr>
          <p:cNvSpPr txBox="1"/>
          <p:nvPr/>
        </p:nvSpPr>
        <p:spPr>
          <a:xfrm>
            <a:off x="379377" y="4739105"/>
            <a:ext cx="4400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Times New Roman" panose="02020603050405020304" pitchFamily="18" charset="0"/>
              </a:rPr>
              <a:t>Directrice du Pôle Clients, Conception &amp; Opérations des Systèmes  </a:t>
            </a:r>
            <a:r>
              <a:rPr lang="fr-FR" b="1" dirty="0">
                <a:solidFill>
                  <a:srgbClr val="00A7DE"/>
                </a:solidFill>
              </a:rPr>
              <a:t>Clotilde Levillain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AC896AD-21D8-44BE-B53B-9DC8FCD4A8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5930" y="4090872"/>
            <a:ext cx="1297225" cy="1954647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B26026E-8925-4A0F-BCC6-A6E0799C06C5}"/>
              </a:ext>
            </a:extLst>
          </p:cNvPr>
          <p:cNvSpPr txBox="1"/>
          <p:nvPr/>
        </p:nvSpPr>
        <p:spPr>
          <a:xfrm>
            <a:off x="381466" y="5369721"/>
            <a:ext cx="4013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Directeur du Pôle Finances Achats  </a:t>
            </a:r>
            <a:r>
              <a:rPr lang="fr-FR" b="1" dirty="0">
                <a:solidFill>
                  <a:srgbClr val="00A7DE"/>
                </a:solidFill>
              </a:rPr>
              <a:t>Laurent Martel 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C61E80C-A000-4B8E-8076-9187F4D4B0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8663155" y="4093116"/>
            <a:ext cx="1984432" cy="1954647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0687D79-3FE3-4726-933D-3E3054730E4A}"/>
              </a:ext>
            </a:extLst>
          </p:cNvPr>
          <p:cNvSpPr txBox="1"/>
          <p:nvPr/>
        </p:nvSpPr>
        <p:spPr>
          <a:xfrm>
            <a:off x="370691" y="6000337"/>
            <a:ext cx="3895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Times New Roman" panose="02020603050405020304" pitchFamily="18" charset="0"/>
              </a:rPr>
              <a:t>Directrice du Pôle Environnement Salariés </a:t>
            </a:r>
            <a:r>
              <a:rPr lang="fr-FR" b="1" dirty="0">
                <a:solidFill>
                  <a:srgbClr val="00A7DE"/>
                </a:solidFill>
              </a:rPr>
              <a:t>Sophie Moreau-</a:t>
            </a:r>
            <a:r>
              <a:rPr lang="fr-FR" b="1" dirty="0" err="1">
                <a:solidFill>
                  <a:srgbClr val="00A7DE"/>
                </a:solidFill>
              </a:rPr>
              <a:t>Follenfant</a:t>
            </a:r>
            <a:r>
              <a:rPr lang="fr-FR" b="1" dirty="0">
                <a:solidFill>
                  <a:srgbClr val="00A7DE"/>
                </a:solidFill>
              </a:rPr>
              <a:t> 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57C576F-8A49-4141-A78D-17DDBEF707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9941375" y="4093116"/>
            <a:ext cx="1412426" cy="1952403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B04BF9-FFDB-4A39-B57C-F84AF3F80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FEEC-3607-4B1C-9C20-60AB0AA00D6E}" type="slidenum">
              <a:rPr lang="fr-FR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521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4" grpId="0"/>
      <p:bldP spid="18" grpId="0"/>
      <p:bldP spid="22" grpId="0"/>
      <p:bldP spid="26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DBBBBE1-E4F9-44AA-BD30-ED2D66CADB7E}"/>
              </a:ext>
            </a:extLst>
          </p:cNvPr>
          <p:cNvSpPr txBox="1"/>
          <p:nvPr/>
        </p:nvSpPr>
        <p:spPr>
          <a:xfrm>
            <a:off x="3774450" y="134000"/>
            <a:ext cx="4643093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SITUATION GÉOGRAPHIQUE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026FFA-15A2-4948-8102-5E01276802A0}"/>
              </a:ext>
            </a:extLst>
          </p:cNvPr>
          <p:cNvSpPr txBox="1"/>
          <p:nvPr/>
        </p:nvSpPr>
        <p:spPr>
          <a:xfrm>
            <a:off x="1875379" y="538892"/>
            <a:ext cx="8441234" cy="418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117" dirty="0"/>
              <a:t>Les centres Développement &amp; Ingénierie sont répartis dans toute la France.</a:t>
            </a:r>
            <a:endParaRPr lang="fr-FR" sz="1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BECB5C-059F-4A99-B904-0325CCC89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05" y="1029900"/>
            <a:ext cx="10708981" cy="569410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578396-FE2A-422E-9246-5400590B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5868"/>
            <a:ext cx="2743200" cy="365125"/>
          </a:xfrm>
        </p:spPr>
        <p:txBody>
          <a:bodyPr/>
          <a:lstStyle/>
          <a:p>
            <a:fld id="{8869FEEC-3607-4B1C-9C20-60AB0AA00D6E}" type="slidenum">
              <a:rPr lang="fr-FR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465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30A82C-8241-49E3-A17C-8ADA17575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524" y="873970"/>
            <a:ext cx="9990943" cy="56247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1F030B5-436B-4D4B-8719-01786B310600}"/>
              </a:ext>
            </a:extLst>
          </p:cNvPr>
          <p:cNvSpPr txBox="1"/>
          <p:nvPr/>
        </p:nvSpPr>
        <p:spPr>
          <a:xfrm>
            <a:off x="3760340" y="243768"/>
            <a:ext cx="467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 Rounded MT Bold" panose="020F0704030504030204" pitchFamily="34" charset="0"/>
              </a:rPr>
              <a:t>ORGANIGRAMME DE MON SERVICE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1BA97A-DEA5-446A-9E16-AB307F366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8758"/>
            <a:ext cx="2743200" cy="365125"/>
          </a:xfrm>
        </p:spPr>
        <p:txBody>
          <a:bodyPr/>
          <a:lstStyle/>
          <a:p>
            <a:fld id="{8869FEEC-3607-4B1C-9C20-60AB0AA00D6E}" type="slidenum">
              <a:rPr lang="fr-FR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424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D9426CE-3756-49F6-9756-72F4577A3319}"/>
              </a:ext>
            </a:extLst>
          </p:cNvPr>
          <p:cNvSpPr txBox="1"/>
          <p:nvPr/>
        </p:nvSpPr>
        <p:spPr>
          <a:xfrm>
            <a:off x="4540783" y="242789"/>
            <a:ext cx="3110432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LE RÔLE DE RTE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5C8F57-040D-47B6-BC12-8214F927C9D7}"/>
              </a:ext>
            </a:extLst>
          </p:cNvPr>
          <p:cNvSpPr txBox="1"/>
          <p:nvPr/>
        </p:nvSpPr>
        <p:spPr>
          <a:xfrm>
            <a:off x="1783555" y="920529"/>
            <a:ext cx="8624888" cy="774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117" dirty="0"/>
              <a:t>RTE garantit l’acheminement de l’électricité entre les producteurs et les distributeurs ou industriels directement raccordés au réseau de transport.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062BDC-811F-467F-866A-91F95D057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244" y="1792513"/>
            <a:ext cx="9805512" cy="39637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5E2265-BDAC-4EFF-A65E-7A19775B9586}"/>
              </a:ext>
            </a:extLst>
          </p:cNvPr>
          <p:cNvSpPr/>
          <p:nvPr/>
        </p:nvSpPr>
        <p:spPr>
          <a:xfrm>
            <a:off x="3679185" y="2074824"/>
            <a:ext cx="2416815" cy="332480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F9BC96-6C4A-44D0-BB69-E4003DD77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8869FEEC-3607-4B1C-9C20-60AB0AA00D6E}" type="slidenum">
              <a:rPr lang="fr-FR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707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C4C49C2-B323-4970-980B-BB0FF87E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FEEC-3607-4B1C-9C20-60AB0AA00D6E}" type="slidenum">
              <a:rPr lang="fr-FR"/>
              <a:t>11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BE3D3A-0903-4792-BF57-22254E37664F}"/>
              </a:ext>
            </a:extLst>
          </p:cNvPr>
          <p:cNvSpPr txBox="1"/>
          <p:nvPr/>
        </p:nvSpPr>
        <p:spPr>
          <a:xfrm>
            <a:off x="3731068" y="228567"/>
            <a:ext cx="4729863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LES ENGAGEMENTS DE RTE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D24AC3-4AF3-4D6A-B7C4-CE02E86BBFC4}"/>
              </a:ext>
            </a:extLst>
          </p:cNvPr>
          <p:cNvSpPr txBox="1"/>
          <p:nvPr/>
        </p:nvSpPr>
        <p:spPr>
          <a:xfrm>
            <a:off x="2799803" y="836864"/>
            <a:ext cx="6592392" cy="1819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7" indent="-342907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117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Gérer les flux d’électricité</a:t>
            </a:r>
            <a:endParaRPr lang="fr-FR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7" indent="-342907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117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Exploiter, maintenir et développer l’infrastructure de transport</a:t>
            </a:r>
            <a:endParaRPr lang="fr-FR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7" indent="-342907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117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Garantir la fiabilité du système électrique</a:t>
            </a:r>
            <a:endParaRPr lang="fr-FR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7" indent="-342907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2117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Accompagner la transition énergétique</a:t>
            </a:r>
            <a:endParaRPr lang="fr-FR" sz="211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CA2F8A-B067-4EA7-B18F-7C3A4175E540}"/>
              </a:ext>
            </a:extLst>
          </p:cNvPr>
          <p:cNvSpPr txBox="1"/>
          <p:nvPr/>
        </p:nvSpPr>
        <p:spPr>
          <a:xfrm>
            <a:off x="3823568" y="3032638"/>
            <a:ext cx="4544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Rounded MT Bold" panose="020F0704030504030204" pitchFamily="34" charset="0"/>
              </a:rPr>
              <a:t>POLITIQUE ENVIRONNEMENTALE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AB9EEC-99DF-496F-A0AF-2296331D7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107" y="3922448"/>
            <a:ext cx="2673922" cy="21882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DC4B7F-18B8-43A6-9C97-21BF72813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419" y="3922448"/>
            <a:ext cx="3069023" cy="218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CCC2629-D378-4F7E-A88F-2F3E86ACA26E}"/>
              </a:ext>
            </a:extLst>
          </p:cNvPr>
          <p:cNvSpPr txBox="1"/>
          <p:nvPr/>
        </p:nvSpPr>
        <p:spPr>
          <a:xfrm>
            <a:off x="1106547" y="177289"/>
            <a:ext cx="9978904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LES DIFFÉRENTES INSTITUTIONS REPRÉSENTATIVES DU PERSONNEL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64C69F-8B7B-4CB3-ACE0-BD6CE0A8E33D}"/>
              </a:ext>
            </a:extLst>
          </p:cNvPr>
          <p:cNvSpPr txBox="1"/>
          <p:nvPr/>
        </p:nvSpPr>
        <p:spPr>
          <a:xfrm>
            <a:off x="3972761" y="845420"/>
            <a:ext cx="4246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Le Comité Central d’Entreprise (CCE)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3B83A5-920A-47E7-B65F-1B48BBE0B9B3}"/>
              </a:ext>
            </a:extLst>
          </p:cNvPr>
          <p:cNvSpPr txBox="1"/>
          <p:nvPr/>
        </p:nvSpPr>
        <p:spPr>
          <a:xfrm>
            <a:off x="3519095" y="1244416"/>
            <a:ext cx="55255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Les Commissions Secondaires du Personnel (CSP)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DFADE0-C64E-4289-8DAF-4CE46F366D95}"/>
              </a:ext>
            </a:extLst>
          </p:cNvPr>
          <p:cNvSpPr txBox="1"/>
          <p:nvPr/>
        </p:nvSpPr>
        <p:spPr>
          <a:xfrm>
            <a:off x="3931656" y="1685494"/>
            <a:ext cx="4328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Un comité social et économique (CSE)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38EDFF-4D33-4F5C-90D4-C9B14C72F33B}"/>
              </a:ext>
            </a:extLst>
          </p:cNvPr>
          <p:cNvSpPr txBox="1"/>
          <p:nvPr/>
        </p:nvSpPr>
        <p:spPr>
          <a:xfrm>
            <a:off x="4412633" y="2387757"/>
            <a:ext cx="33667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Des organisations Syndicales 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3AEB150-E28E-46F5-A30D-7C567E84D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547" y="3429000"/>
            <a:ext cx="1582639" cy="1830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EEC4C6-A546-4AC4-8F10-46013C06B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899" y="3429000"/>
            <a:ext cx="1714705" cy="18308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148F70-B058-4D85-8932-4B5040B75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318" y="3429000"/>
            <a:ext cx="1830896" cy="18308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7ACFD5-DB6C-4404-9980-2A74719497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928" y="3429000"/>
            <a:ext cx="1830896" cy="1830896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5D0536-1340-4A82-B70E-E3BE7F5C3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FEEC-3607-4B1C-9C20-60AB0AA00D6E}" type="slidenum">
              <a:rPr lang="fr-FR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612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F20282E-2493-6326-6869-D274867E3974}"/>
              </a:ext>
            </a:extLst>
          </p:cNvPr>
          <p:cNvSpPr txBox="1"/>
          <p:nvPr/>
        </p:nvSpPr>
        <p:spPr>
          <a:xfrm>
            <a:off x="2087157" y="2529074"/>
            <a:ext cx="8017686" cy="1799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5400" b="1" dirty="0">
                <a:latin typeface="Arial Rounded MT Bold" panose="020F0704030504030204" pitchFamily="34" charset="0"/>
              </a:rPr>
              <a:t>PRÉSENTATION GLOBALE DU PROJET 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B707184-EA9C-D809-D022-6BDC7455A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535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09D226B-D0DD-3154-3E73-13139F8EEBD7}"/>
              </a:ext>
            </a:extLst>
          </p:cNvPr>
          <p:cNvSpPr txBox="1"/>
          <p:nvPr/>
        </p:nvSpPr>
        <p:spPr>
          <a:xfrm>
            <a:off x="2694431" y="1255360"/>
            <a:ext cx="6803138" cy="434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LE SITE DES AYRES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CARACTÉRISTIQUES TECHNIQUES : TOPOGRAPHIE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CONTEXTE GÉO – PÉDOLOGIE GÉNÉRAL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CONTEXTE CLIMATIQUE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1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PROBLÉMATIQUES</a:t>
            </a:r>
          </a:p>
          <a:p>
            <a:pPr marL="0" lvl="1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1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MÉTHODES EMPLOYÉES </a:t>
            </a:r>
          </a:p>
          <a:p>
            <a:pPr marL="0" lvl="1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1" algn="ctr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CRÉATION DU GANTT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E627D8B-346C-6B7C-98E8-5A582859F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322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437D213-E300-9791-5A1A-58BFFD981492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1800" dirty="0">
                <a:latin typeface="Arial Rounded MT Bold" panose="020F0704030504030204" pitchFamily="34" charset="0"/>
              </a:rPr>
              <a:t>LE SITE DES AYRES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561C67-04BD-DF73-3AD3-1210AF64AB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19" y="862256"/>
            <a:ext cx="9911562" cy="55752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51AC44C-65ED-962F-B445-399FDE7B0E00}"/>
              </a:ext>
            </a:extLst>
          </p:cNvPr>
          <p:cNvSpPr txBox="1"/>
          <p:nvPr/>
        </p:nvSpPr>
        <p:spPr>
          <a:xfrm>
            <a:off x="4547527" y="6437510"/>
            <a:ext cx="3096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Poste des Ayres Février 2022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3FB3AE3-53D0-7CA7-0FFA-1EFB760A7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102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78CA740-1C0E-A161-991E-01DADB3D4ABB}"/>
              </a:ext>
            </a:extLst>
          </p:cNvPr>
          <p:cNvSpPr txBox="1"/>
          <p:nvPr/>
        </p:nvSpPr>
        <p:spPr>
          <a:xfrm>
            <a:off x="3048495" y="0"/>
            <a:ext cx="6095010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1800" dirty="0">
                <a:latin typeface="Arial Rounded MT Bold" panose="020F0704030504030204" pitchFamily="34" charset="0"/>
              </a:rPr>
              <a:t>CARACTÉRISTIQUES TECHNIQUES : TOPOGRAPHIE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EDA117-08EE-F976-8E1F-DA58E0E31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5021" y="937865"/>
            <a:ext cx="7401958" cy="498227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CC2C98E-C414-80EC-5681-6D5FB2F3B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706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C24CBF-80D0-6587-6FEF-18F75336B87C}"/>
              </a:ext>
            </a:extLst>
          </p:cNvPr>
          <p:cNvSpPr txBox="1"/>
          <p:nvPr/>
        </p:nvSpPr>
        <p:spPr>
          <a:xfrm>
            <a:off x="2585160" y="0"/>
            <a:ext cx="6909171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Arial Rounded MT Bold" panose="020F0704030504030204" pitchFamily="34" charset="0"/>
              </a:rPr>
              <a:t>CONTEXTE GÉO – PÉDOLOGIE GÉNÉRAL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BC6592-E2BE-060D-97BE-5B561A6EA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5" y="601809"/>
            <a:ext cx="3911404" cy="565438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A8D465-0BD8-290E-D61B-94E6739528FE}"/>
              </a:ext>
            </a:extLst>
          </p:cNvPr>
          <p:cNvSpPr txBox="1"/>
          <p:nvPr/>
        </p:nvSpPr>
        <p:spPr>
          <a:xfrm>
            <a:off x="1172756" y="6376330"/>
            <a:ext cx="31386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latin typeface="Arial Rounded MT Bold" panose="020F0704030504030204" pitchFamily="34" charset="0"/>
              </a:rPr>
              <a:t>‘’l</a:t>
            </a:r>
            <a:r>
              <a:rPr lang="fr-FR" sz="1400" b="1" i="0" dirty="0">
                <a:effectLst/>
                <a:latin typeface="Arial Rounded MT Bold" panose="020F0704030504030204" pitchFamily="34" charset="0"/>
              </a:rPr>
              <a:t>es différents horizons d’un sol’’</a:t>
            </a:r>
            <a:endParaRPr lang="fr-FR" sz="1400" b="1" dirty="0">
              <a:latin typeface="Arial Rounded MT Bold" panose="020F07040305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26F0D0-1221-BF4B-7B2E-5D91098E8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9746" y="1341358"/>
            <a:ext cx="6152254" cy="491483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3B9ADF0-9AFF-5FEA-1552-67E53EAA9853}"/>
              </a:ext>
            </a:extLst>
          </p:cNvPr>
          <p:cNvSpPr txBox="1"/>
          <p:nvPr/>
        </p:nvSpPr>
        <p:spPr>
          <a:xfrm>
            <a:off x="6467544" y="4491904"/>
            <a:ext cx="1288169" cy="276999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/>
              <a:t>EMPRISE DU SITE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166B41-FA4C-FC15-B69B-02C322D502F2}"/>
              </a:ext>
            </a:extLst>
          </p:cNvPr>
          <p:cNvSpPr txBox="1"/>
          <p:nvPr/>
        </p:nvSpPr>
        <p:spPr>
          <a:xfrm>
            <a:off x="9744702" y="1815450"/>
            <a:ext cx="2336057" cy="10541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50" dirty="0"/>
              <a:t>Lias</a:t>
            </a:r>
          </a:p>
          <a:p>
            <a:r>
              <a:rPr lang="fr-FR" sz="1250" dirty="0"/>
              <a:t>Trias</a:t>
            </a:r>
          </a:p>
          <a:p>
            <a:r>
              <a:rPr lang="fr-FR" sz="1250" dirty="0"/>
              <a:t>Trias</a:t>
            </a:r>
          </a:p>
          <a:p>
            <a:r>
              <a:rPr lang="fr-FR" sz="1250" dirty="0"/>
              <a:t>Trias</a:t>
            </a:r>
          </a:p>
          <a:p>
            <a:r>
              <a:rPr lang="fr-FR" sz="1250" dirty="0"/>
              <a:t>Permien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D7488E-DF22-AE18-4951-F041F2C8804B}"/>
              </a:ext>
            </a:extLst>
          </p:cNvPr>
          <p:cNvSpPr txBox="1"/>
          <p:nvPr/>
        </p:nvSpPr>
        <p:spPr>
          <a:xfrm>
            <a:off x="7111627" y="6376329"/>
            <a:ext cx="31937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latin typeface="Arial Rounded MT Bold" panose="020F0704030504030204" pitchFamily="34" charset="0"/>
              </a:rPr>
              <a:t> ‘’carte géologique de REQUISTA’’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5B75216-5E8D-D971-7B88-E1462014B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52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D654AF-19BF-C0F8-08E5-5C89E5315A56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1800" dirty="0">
                <a:latin typeface="Arial Rounded MT Bold" panose="020F0704030504030204" pitchFamily="34" charset="0"/>
              </a:rPr>
              <a:t>CONTEXTE CLIMATIQUE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D09686-4887-7E16-F8F4-6BEEB2986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37" y="1104783"/>
            <a:ext cx="11649333" cy="46484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AF899E0-89BA-3A5D-3697-6C3D7CAB903A}"/>
              </a:ext>
            </a:extLst>
          </p:cNvPr>
          <p:cNvSpPr txBox="1"/>
          <p:nvPr/>
        </p:nvSpPr>
        <p:spPr>
          <a:xfrm>
            <a:off x="2392922" y="5927459"/>
            <a:ext cx="73969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Normales annuelles de température et pluviométrie des 30 dernières années (station météorologique de Rodez-Marcillac) </a:t>
            </a:r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A64C964-39DB-77C3-7680-92E45380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79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0C4989-EE31-F346-8F36-C0316FEBAE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75" y="1010508"/>
            <a:ext cx="11721450" cy="46294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D6FA71-FFEA-F478-E711-8909A6944E2F}"/>
              </a:ext>
            </a:extLst>
          </p:cNvPr>
          <p:cNvSpPr txBox="1"/>
          <p:nvPr/>
        </p:nvSpPr>
        <p:spPr>
          <a:xfrm>
            <a:off x="1800155" y="5847492"/>
            <a:ext cx="85916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Ensoleillement, pression et vents extrêmes (station météorologique de Rodez-Marcillac)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10E28B1-FD53-FCBD-9D77-3F9353B1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77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472FC4-6050-DEF2-E723-A69893591AA0}"/>
              </a:ext>
            </a:extLst>
          </p:cNvPr>
          <p:cNvSpPr txBox="1"/>
          <p:nvPr/>
        </p:nvSpPr>
        <p:spPr>
          <a:xfrm>
            <a:off x="3045775" y="5630"/>
            <a:ext cx="6097112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2pPr marL="0" marR="0" lvl="1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>
                <a:latin typeface="Arial Rounded MT Bold" panose="020F0704030504030204" pitchFamily="34" charset="0"/>
              </a:defRPr>
            </a:lvl2pPr>
          </a:lstStyle>
          <a:p>
            <a:pPr lvl="1"/>
            <a:r>
              <a:rPr lang="fr-FR" dirty="0"/>
              <a:t>PROBLÉMATIQUES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4DE826-CB93-9ABD-FCBB-75084128AD45}"/>
              </a:ext>
            </a:extLst>
          </p:cNvPr>
          <p:cNvSpPr txBox="1"/>
          <p:nvPr/>
        </p:nvSpPr>
        <p:spPr>
          <a:xfrm>
            <a:off x="3049112" y="2052387"/>
            <a:ext cx="6097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INTÉGRATION PAYSAGÈRE</a:t>
            </a:r>
            <a:endParaRPr lang="fr-FR"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311181-B2B2-EAE7-EAF6-0CB4BBD333F4}"/>
              </a:ext>
            </a:extLst>
          </p:cNvPr>
          <p:cNvSpPr txBox="1"/>
          <p:nvPr/>
        </p:nvSpPr>
        <p:spPr>
          <a:xfrm>
            <a:off x="3047444" y="1333917"/>
            <a:ext cx="6095443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LIMITATION DE L’IMPACT SUR L’ENVIRONNEMENT 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80E86D-5C57-5CBD-427D-75876146142E}"/>
              </a:ext>
            </a:extLst>
          </p:cNvPr>
          <p:cNvSpPr txBox="1"/>
          <p:nvPr/>
        </p:nvSpPr>
        <p:spPr>
          <a:xfrm>
            <a:off x="3047444" y="2766625"/>
            <a:ext cx="6097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RÈGLES OPÉRATIONNELLES DE SÉCURITÉ </a:t>
            </a:r>
            <a:endParaRPr lang="fr-FR" sz="2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FC8A2A-C9EF-C64D-F976-ABACEAB8201D}"/>
              </a:ext>
            </a:extLst>
          </p:cNvPr>
          <p:cNvSpPr txBox="1"/>
          <p:nvPr/>
        </p:nvSpPr>
        <p:spPr>
          <a:xfrm>
            <a:off x="3045775" y="3482953"/>
            <a:ext cx="6097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HAUTEURS DE VÉGÉTATION RECHERCHÉES </a:t>
            </a:r>
            <a:endParaRPr lang="fr-FR" sz="2400" dirty="0"/>
          </a:p>
        </p:txBody>
      </p:sp>
      <p:pic>
        <p:nvPicPr>
          <p:cNvPr id="16" name="Image 15" descr="Parc naturel régional des Grands Causses | Fédération des Parcs naturels  régionaux">
            <a:extLst>
              <a:ext uri="{FF2B5EF4-FFF2-40B4-BE49-F238E27FC236}">
                <a16:creationId xmlns:a16="http://schemas.microsoft.com/office/drawing/2014/main" id="{A9B8336B-2BED-6315-DE75-C4B77526A0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78" y="1706686"/>
            <a:ext cx="2704208" cy="3817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4FD1CE-8C5A-BF53-E1F8-EEA4BBFE9C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461734" y="2895993"/>
            <a:ext cx="5761219" cy="1438781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33A0F4B-62F0-B0FD-189C-BEC227696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89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9F7616-B4C6-ADB7-01D4-077333F687BC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lang="fr-FR" dirty="0">
                <a:latin typeface="Arial Rounded MT Bold" panose="020F0704030504030204" pitchFamily="34" charset="0"/>
              </a:rPr>
              <a:t>MÉTHODES EMPLOYÉES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261FF4-6BA5-532B-C20A-A8F03C126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128" y="743237"/>
            <a:ext cx="3567113" cy="23812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2090B-7B96-EB03-A281-D6193A5EA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994" y="3320720"/>
            <a:ext cx="2904796" cy="290479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9D0462-037B-E4BE-3BA9-5CE58185E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86" y="743237"/>
            <a:ext cx="2706108" cy="192950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8C3870-B84E-C9FE-2B89-DA052C51D8ED}"/>
              </a:ext>
            </a:extLst>
          </p:cNvPr>
          <p:cNvSpPr txBox="1"/>
          <p:nvPr/>
        </p:nvSpPr>
        <p:spPr>
          <a:xfrm>
            <a:off x="6858042" y="3151443"/>
            <a:ext cx="19572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ÉCO PÂTURAGE </a:t>
            </a:r>
            <a:endParaRPr lang="fr-FR"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7B8713-D7E5-4086-2F03-8DB474DA5DBC}"/>
              </a:ext>
            </a:extLst>
          </p:cNvPr>
          <p:cNvSpPr txBox="1"/>
          <p:nvPr/>
        </p:nvSpPr>
        <p:spPr>
          <a:xfrm>
            <a:off x="3822001" y="6225516"/>
            <a:ext cx="21087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RATTRAPAGE MANUEL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ED7333-283C-4EFF-8B25-582FD703F208}"/>
              </a:ext>
            </a:extLst>
          </p:cNvPr>
          <p:cNvSpPr txBox="1"/>
          <p:nvPr/>
        </p:nvSpPr>
        <p:spPr>
          <a:xfrm>
            <a:off x="461215" y="2832099"/>
            <a:ext cx="321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SUPRESSION DES PRODUITS PHYTOSANITAIRE</a:t>
            </a:r>
          </a:p>
        </p:txBody>
      </p:sp>
      <p:pic>
        <p:nvPicPr>
          <p:cNvPr id="1026" name="Picture 2" descr="Formation Habilitation Électrique B0 - H0 - BR - B1 - B2 - HC">
            <a:extLst>
              <a:ext uri="{FF2B5EF4-FFF2-40B4-BE49-F238E27FC236}">
                <a16:creationId xmlns:a16="http://schemas.microsoft.com/office/drawing/2014/main" id="{7FB64BBA-AAFC-A3E3-526C-1ADE1DD1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1" y="3733513"/>
            <a:ext cx="2137032" cy="182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8558C83-A0E6-E3B7-AA67-8DC6E0DD31AE}"/>
              </a:ext>
            </a:extLst>
          </p:cNvPr>
          <p:cNvSpPr txBox="1"/>
          <p:nvPr/>
        </p:nvSpPr>
        <p:spPr>
          <a:xfrm>
            <a:off x="8974182" y="5652342"/>
            <a:ext cx="2412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FORMATIONS ÉLÉC DES INTERVENANTS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18A5FB2-61EF-8D92-5F9E-306A7436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04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FE5841A-6F3F-66AD-1E40-E5E3FE29E643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  <a:defRPr/>
            </a:pPr>
            <a:r>
              <a:rPr lang="fr-FR" dirty="0">
                <a:latin typeface="Arial Rounded MT Bold" panose="020F0704030504030204" pitchFamily="34" charset="0"/>
              </a:rPr>
              <a:t>CRÉATION DU GANTT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AA9716-2CC7-ADA2-5653-0AB5C4DFA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238" y="997715"/>
            <a:ext cx="10188724" cy="57434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B9F05D0-70ED-6F79-3970-703A4769787A}"/>
              </a:ext>
            </a:extLst>
          </p:cNvPr>
          <p:cNvSpPr txBox="1"/>
          <p:nvPr/>
        </p:nvSpPr>
        <p:spPr>
          <a:xfrm>
            <a:off x="3047444" y="602978"/>
            <a:ext cx="60971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GANTT du projet sur 100h de travail </a:t>
            </a:r>
            <a:endParaRPr lang="fr-FR" b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E167E2E-9EB6-2962-88A3-C7D28CEA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76072"/>
            <a:ext cx="2743200" cy="365125"/>
          </a:xfrm>
        </p:spPr>
        <p:txBody>
          <a:bodyPr/>
          <a:lstStyle/>
          <a:p>
            <a:fld id="{E360D310-6981-438E-8A67-23E4C06A6DCF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33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ABD8193-4276-8976-986B-6E68FDDE7543}"/>
              </a:ext>
            </a:extLst>
          </p:cNvPr>
          <p:cNvSpPr txBox="1"/>
          <p:nvPr/>
        </p:nvSpPr>
        <p:spPr>
          <a:xfrm>
            <a:off x="2207297" y="2551837"/>
            <a:ext cx="77774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latin typeface="Arial Rounded MT Bold" panose="020F0704030504030204" pitchFamily="34" charset="0"/>
              </a:rPr>
              <a:t>CONSTRUCTION DU PROJET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3821EC6-1024-9856-4113-5ABEC31DE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031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DD8FD1A-249C-252B-0C38-576AC0A1271F}"/>
              </a:ext>
            </a:extLst>
          </p:cNvPr>
          <p:cNvSpPr txBox="1"/>
          <p:nvPr/>
        </p:nvSpPr>
        <p:spPr>
          <a:xfrm>
            <a:off x="0" y="1330472"/>
            <a:ext cx="12192000" cy="500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VISITES DE SITE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RETOUR D’EXPÉRIENCES DE SITES DÉJÀ EXISTANT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INSERTION PAYSAGÈRE DU SITE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AMÉNAGEMENTS À L’INTÉRIEUR DU SITE, LES DIFFÉRENTS SECTEURS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Secteurs talus en déblais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Secteurs H 225 kV</a:t>
            </a:r>
          </a:p>
          <a:p>
            <a:pPr marL="0" lvl="2" algn="ctr">
              <a:lnSpc>
                <a:spcPct val="107000"/>
              </a:lnSpc>
              <a:buSzPts val="1200"/>
            </a:pPr>
            <a:endParaRPr lang="fr-FR" sz="2000" dirty="0">
              <a:latin typeface="Arial Rounded MT Bold" panose="020F0704030504030204" pitchFamily="34" charset="0"/>
            </a:endParaRP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Secteurs bassins</a:t>
            </a: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 </a:t>
            </a:r>
          </a:p>
          <a:p>
            <a:pPr marL="0" lvl="2" algn="ctr">
              <a:lnSpc>
                <a:spcPct val="107000"/>
              </a:lnSpc>
              <a:buSzPts val="1200"/>
            </a:pPr>
            <a:r>
              <a:rPr lang="fr-FR" sz="2000" dirty="0">
                <a:latin typeface="Arial Rounded MT Bold" panose="020F0704030504030204" pitchFamily="34" charset="0"/>
              </a:rPr>
              <a:t>AMÉNAGEMENTS PAYSAGERS À L’EXTÉRIEUR DU SITE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32D7BC-4C73-8505-D46E-28215F45A834}"/>
              </a:ext>
            </a:extLst>
          </p:cNvPr>
          <p:cNvSpPr txBox="1"/>
          <p:nvPr/>
        </p:nvSpPr>
        <p:spPr>
          <a:xfrm>
            <a:off x="3139216" y="80094"/>
            <a:ext cx="5913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atin typeface="Arial Rounded MT Bold" panose="020F0704030504030204" pitchFamily="34" charset="0"/>
              </a:rPr>
              <a:t>PARTIE 1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659406-EEAB-B9E6-2F86-618DEF7C3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070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F8FEF-88B1-F564-3D93-DEFE5EDB61B2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lang="fr-FR" dirty="0">
                <a:latin typeface="Arial Rounded MT Bold" panose="020F0704030504030204" pitchFamily="34" charset="0"/>
              </a:rPr>
              <a:t>VISITES DE SITE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F9C3F0-F482-CF06-F684-79A15F84D267}"/>
              </a:ext>
            </a:extLst>
          </p:cNvPr>
          <p:cNvSpPr txBox="1"/>
          <p:nvPr/>
        </p:nvSpPr>
        <p:spPr>
          <a:xfrm>
            <a:off x="3047443" y="626766"/>
            <a:ext cx="6097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le cadre du projet, 3 visites de sites ont eu lieu.</a:t>
            </a:r>
            <a:endParaRPr lang="fr-FR" sz="24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C72672-DBD7-1937-7D7F-5B021CBFDB92}"/>
              </a:ext>
            </a:extLst>
          </p:cNvPr>
          <p:cNvSpPr txBox="1"/>
          <p:nvPr/>
        </p:nvSpPr>
        <p:spPr>
          <a:xfrm>
            <a:off x="0" y="1132324"/>
            <a:ext cx="6097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PREMIÈRE VISITE EN INTERNE 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CF2C55-9546-AC97-551C-B2AD2BF4C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5" y="1861542"/>
            <a:ext cx="1858278" cy="185827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84ACF80-1347-6BAB-15F9-501ED1B60864}"/>
              </a:ext>
            </a:extLst>
          </p:cNvPr>
          <p:cNvSpPr txBox="1"/>
          <p:nvPr/>
        </p:nvSpPr>
        <p:spPr>
          <a:xfrm>
            <a:off x="6095999" y="1132323"/>
            <a:ext cx="6097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SECONDE VISITE, AVEC LES COLLABORATEURS</a:t>
            </a:r>
            <a:endParaRPr lang="fr-FR" sz="24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CF3FC8B-5FD6-60AC-CE88-BE9965F96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303" y="1861542"/>
            <a:ext cx="3800505" cy="11468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7FFDC1-EBFB-3284-A00A-330F37FC0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368" y="3008440"/>
            <a:ext cx="2084374" cy="227603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2F68C12-2C5D-4DFB-0560-8391D8273127}"/>
              </a:ext>
            </a:extLst>
          </p:cNvPr>
          <p:cNvSpPr txBox="1"/>
          <p:nvPr/>
        </p:nvSpPr>
        <p:spPr>
          <a:xfrm>
            <a:off x="-57636" y="4387337"/>
            <a:ext cx="6097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TROISIÈME VISITE, AVEC LES PRESTATAIRES </a:t>
            </a:r>
            <a:endParaRPr lang="fr-FR" sz="240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A094004-9D76-9E2A-0B89-20E0A8293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33" y="5114226"/>
            <a:ext cx="5072619" cy="102646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C85DF6-C806-C626-1C06-D197F10F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74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3DA36C7-C181-976F-91F1-CDF847D6E4AB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1800" dirty="0">
                <a:latin typeface="Arial Rounded MT Bold" panose="020F0704030504030204" pitchFamily="34" charset="0"/>
              </a:rPr>
              <a:t>RETOUR D’EXPÉRIENCES DE SITES DÉJÀ EXISTANT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013AA1-F781-0B3B-71EC-608BA8D9BF3D}"/>
              </a:ext>
            </a:extLst>
          </p:cNvPr>
          <p:cNvSpPr txBox="1"/>
          <p:nvPr/>
        </p:nvSpPr>
        <p:spPr>
          <a:xfrm>
            <a:off x="1956449" y="735292"/>
            <a:ext cx="82791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6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fr-FR" dirty="0"/>
              <a:t>RTE a déjà mis en place certaine solution Zéro Phyto sur des sites de transformation électrique.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4B6F24-298C-2050-4167-B5BFD70F8590}"/>
              </a:ext>
            </a:extLst>
          </p:cNvPr>
          <p:cNvSpPr txBox="1"/>
          <p:nvPr/>
        </p:nvSpPr>
        <p:spPr>
          <a:xfrm>
            <a:off x="2185605" y="5514203"/>
            <a:ext cx="1723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 de Niort</a:t>
            </a:r>
            <a:endParaRPr lang="fr-FR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C242F5A-24B6-C6B8-3578-987CAD81E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72" y="1724813"/>
            <a:ext cx="5477127" cy="36481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DDF43B-E354-95FC-B0D0-75E6DCDAD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211" y="1724813"/>
            <a:ext cx="5448617" cy="364812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39CF29D-00C9-1C2C-532D-A17B45FE7501}"/>
              </a:ext>
            </a:extLst>
          </p:cNvPr>
          <p:cNvSpPr txBox="1"/>
          <p:nvPr/>
        </p:nvSpPr>
        <p:spPr>
          <a:xfrm>
            <a:off x="8282717" y="5514203"/>
            <a:ext cx="1723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 de Louisfert</a:t>
            </a:r>
            <a:endParaRPr lang="fr-FR" b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07DD0AE-264D-9105-B5D1-CCF5E9EA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73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8F00245-1349-AE5B-D4F3-BA5FB6D76656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1800" dirty="0">
                <a:latin typeface="Arial Rounded MT Bold" panose="020F0704030504030204" pitchFamily="34" charset="0"/>
              </a:rPr>
              <a:t>INSERTION PAYSAGÈRE DU SITE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61E41D-958F-0143-9046-79F06099C940}"/>
              </a:ext>
            </a:extLst>
          </p:cNvPr>
          <p:cNvSpPr txBox="1"/>
          <p:nvPr/>
        </p:nvSpPr>
        <p:spPr>
          <a:xfrm>
            <a:off x="990365" y="365100"/>
            <a:ext cx="102112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Le photomontage ci-dessous permet de visualiser le projet dans son environnement.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329D6A2-28BA-EBBC-9C36-A891DC121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27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70A953-7A10-C8AA-AA1B-12F37AE0E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65" y="884301"/>
            <a:ext cx="10211270" cy="574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6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072B6F6-E134-F589-734F-AFD70BEEC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51" y="1919525"/>
            <a:ext cx="4331278" cy="3257820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44B24F-0667-0351-84E3-EB230B9B15D1}"/>
              </a:ext>
            </a:extLst>
          </p:cNvPr>
          <p:cNvSpPr txBox="1"/>
          <p:nvPr/>
        </p:nvSpPr>
        <p:spPr>
          <a:xfrm>
            <a:off x="1896935" y="0"/>
            <a:ext cx="8398130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dirty="0">
                <a:solidFill>
                  <a:prstClr val="black"/>
                </a:solidFill>
                <a:latin typeface="Arial Rounded MT Bold" panose="020F0704030504030204" pitchFamily="34" charset="0"/>
              </a:rPr>
              <a:t>AMÉNAGEMENTS À L’INTÉRIEUR DU SITE, LES DIFFÉRENTS SECTEURS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19293D0-359E-C98E-2981-394B5B494F80}"/>
              </a:ext>
            </a:extLst>
          </p:cNvPr>
          <p:cNvSpPr txBox="1"/>
          <p:nvPr/>
        </p:nvSpPr>
        <p:spPr>
          <a:xfrm>
            <a:off x="3047444" y="518613"/>
            <a:ext cx="6097112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Secteurs talus en déblais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C6633B-019A-832D-525A-D2502FC333A6}"/>
              </a:ext>
            </a:extLst>
          </p:cNvPr>
          <p:cNvSpPr txBox="1"/>
          <p:nvPr/>
        </p:nvSpPr>
        <p:spPr>
          <a:xfrm>
            <a:off x="1456144" y="1919525"/>
            <a:ext cx="3534507" cy="1173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Deux sous-secteurs sont identifiés : 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Les couloirs de tête de talus 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Les pentes de talus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C7A2617-C73D-A954-6324-0A0ACC49D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507" y="914042"/>
            <a:ext cx="8188985" cy="5771285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826B9F5-3BBF-3413-5246-E2A833E1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28</a:t>
            </a:fld>
            <a:endParaRPr lang="fr-FR"/>
          </a:p>
        </p:txBody>
      </p:sp>
      <p:sp>
        <p:nvSpPr>
          <p:cNvPr id="6" name="Forme en L 5">
            <a:extLst>
              <a:ext uri="{FF2B5EF4-FFF2-40B4-BE49-F238E27FC236}">
                <a16:creationId xmlns:a16="http://schemas.microsoft.com/office/drawing/2014/main" id="{BD67FB4F-2EC3-466D-0E74-C5287412D847}"/>
              </a:ext>
            </a:extLst>
          </p:cNvPr>
          <p:cNvSpPr/>
          <p:nvPr/>
        </p:nvSpPr>
        <p:spPr>
          <a:xfrm rot="4070115">
            <a:off x="6964584" y="2223076"/>
            <a:ext cx="2214937" cy="3153218"/>
          </a:xfrm>
          <a:prstGeom prst="corner">
            <a:avLst>
              <a:gd name="adj1" fmla="val 50000"/>
              <a:gd name="adj2" fmla="val 36346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C7042A-FB75-5A66-91C9-6B270ED9C14A}"/>
              </a:ext>
            </a:extLst>
          </p:cNvPr>
          <p:cNvSpPr/>
          <p:nvPr/>
        </p:nvSpPr>
        <p:spPr>
          <a:xfrm rot="20540413">
            <a:off x="2689704" y="3324177"/>
            <a:ext cx="715479" cy="19366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52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C32EED0-C3D9-A0F4-84C5-A5176506225A}"/>
              </a:ext>
            </a:extLst>
          </p:cNvPr>
          <p:cNvSpPr txBox="1"/>
          <p:nvPr/>
        </p:nvSpPr>
        <p:spPr>
          <a:xfrm>
            <a:off x="3047444" y="0"/>
            <a:ext cx="6097112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Secteurs H 225 kV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1CB78F-D8FD-4CBF-ED78-03F5D1527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549" y="883053"/>
            <a:ext cx="7226902" cy="530324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111D61-205C-F57C-6A36-57972A641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301" y="298489"/>
            <a:ext cx="8981398" cy="6261021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0CF90843-3DD2-25EA-B8A4-184AAEF8E77D}"/>
              </a:ext>
            </a:extLst>
          </p:cNvPr>
          <p:cNvSpPr/>
          <p:nvPr/>
        </p:nvSpPr>
        <p:spPr>
          <a:xfrm>
            <a:off x="7615550" y="742890"/>
            <a:ext cx="1268147" cy="123942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929584A-14F6-A2AF-3C40-152C4E18F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88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81D689-8960-05FE-F915-48BC5829A095}"/>
              </a:ext>
            </a:extLst>
          </p:cNvPr>
          <p:cNvSpPr txBox="1"/>
          <p:nvPr/>
        </p:nvSpPr>
        <p:spPr>
          <a:xfrm>
            <a:off x="3047444" y="0"/>
            <a:ext cx="6097112" cy="39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Secteurs bassins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38FA01-2422-9D01-276C-76A3B48AA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768" y="2147851"/>
            <a:ext cx="3985718" cy="247281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3D07924-0D5C-4393-468C-0AE38944997C}"/>
              </a:ext>
            </a:extLst>
          </p:cNvPr>
          <p:cNvSpPr txBox="1"/>
          <p:nvPr/>
        </p:nvSpPr>
        <p:spPr>
          <a:xfrm>
            <a:off x="2911730" y="1318275"/>
            <a:ext cx="6097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Deux solutions s’offres à nous, la première étant une création de noue :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0947CC-8ADB-DA39-CD8F-D34CF88CC9F5}"/>
              </a:ext>
            </a:extLst>
          </p:cNvPr>
          <p:cNvSpPr txBox="1"/>
          <p:nvPr/>
        </p:nvSpPr>
        <p:spPr>
          <a:xfrm>
            <a:off x="3047444" y="5170393"/>
            <a:ext cx="6097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seconde solution est de laisser les bassins en délaissé.</a:t>
            </a:r>
            <a:endParaRPr lang="fr-FR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308713-35E5-B1E6-5F7D-607A3CDD5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4893" y="578674"/>
            <a:ext cx="8682213" cy="612581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C39F8E2-06D0-BC6E-8D1F-1602AE41E9A5}"/>
              </a:ext>
            </a:extLst>
          </p:cNvPr>
          <p:cNvSpPr/>
          <p:nvPr/>
        </p:nvSpPr>
        <p:spPr>
          <a:xfrm>
            <a:off x="5960286" y="5603505"/>
            <a:ext cx="1728683" cy="110098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9109815-2C95-1308-BE50-C8E49437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1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61B95A-71C0-A924-FBAF-CAD316729BB2}"/>
              </a:ext>
            </a:extLst>
          </p:cNvPr>
          <p:cNvSpPr txBox="1"/>
          <p:nvPr/>
        </p:nvSpPr>
        <p:spPr>
          <a:xfrm>
            <a:off x="2614438" y="0"/>
            <a:ext cx="6963123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</a:pPr>
            <a:r>
              <a:rPr lang="fr-FR" sz="1800" dirty="0">
                <a:latin typeface="Arial Rounded MT Bold" panose="020F0704030504030204" pitchFamily="34" charset="0"/>
              </a:rPr>
              <a:t>AMÉNAGEMENTS PAYSAGERS À L’EXTÉRIEUR DU SITE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C90D79-7CB8-A1F3-7004-2B97C33BA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438" y="623496"/>
            <a:ext cx="4896533" cy="56110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AD6915-AEEE-DB62-67E5-EB454420FA36}"/>
              </a:ext>
            </a:extLst>
          </p:cNvPr>
          <p:cNvSpPr txBox="1"/>
          <p:nvPr/>
        </p:nvSpPr>
        <p:spPr>
          <a:xfrm>
            <a:off x="3994791" y="6234504"/>
            <a:ext cx="213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Echelle 1/20000ème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A76CD7B-2A73-617A-0759-4AB0B92FA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279" y="1582442"/>
            <a:ext cx="4563721" cy="233546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C076D88-BC88-4CD1-280A-5BB41634CC12}"/>
              </a:ext>
            </a:extLst>
          </p:cNvPr>
          <p:cNvSpPr txBox="1"/>
          <p:nvPr/>
        </p:nvSpPr>
        <p:spPr>
          <a:xfrm>
            <a:off x="8618632" y="1935591"/>
            <a:ext cx="258301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Cône visuel potentiel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FA25B0-26CF-3BEA-907C-26065C0CEEA3}"/>
              </a:ext>
            </a:extLst>
          </p:cNvPr>
          <p:cNvSpPr txBox="1"/>
          <p:nvPr/>
        </p:nvSpPr>
        <p:spPr>
          <a:xfrm>
            <a:off x="8618632" y="2350062"/>
            <a:ext cx="35088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Haie existante danse à garder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2441360-EA64-7211-A7DC-BA71119315FE}"/>
              </a:ext>
            </a:extLst>
          </p:cNvPr>
          <p:cNvSpPr txBox="1"/>
          <p:nvPr/>
        </p:nvSpPr>
        <p:spPr>
          <a:xfrm>
            <a:off x="8618632" y="2750172"/>
            <a:ext cx="35088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Haie existante à densifier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EADDDA-989C-B444-AC30-5DE854AC32C8}"/>
              </a:ext>
            </a:extLst>
          </p:cNvPr>
          <p:cNvSpPr txBox="1"/>
          <p:nvPr/>
        </p:nvSpPr>
        <p:spPr>
          <a:xfrm>
            <a:off x="8618632" y="3150282"/>
            <a:ext cx="35088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Haie à créer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04D3C6-5DEE-C106-18B5-37ED37ACD1B3}"/>
              </a:ext>
            </a:extLst>
          </p:cNvPr>
          <p:cNvSpPr/>
          <p:nvPr/>
        </p:nvSpPr>
        <p:spPr>
          <a:xfrm>
            <a:off x="7702318" y="3550392"/>
            <a:ext cx="3884532" cy="581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35980F-BD14-56F0-DE0D-6DE3B39538BC}"/>
              </a:ext>
            </a:extLst>
          </p:cNvPr>
          <p:cNvSpPr txBox="1"/>
          <p:nvPr/>
        </p:nvSpPr>
        <p:spPr>
          <a:xfrm>
            <a:off x="5062703" y="1134657"/>
            <a:ext cx="1601869" cy="369332"/>
          </a:xfrm>
          <a:prstGeom prst="rect">
            <a:avLst/>
          </a:prstGeom>
          <a:solidFill>
            <a:srgbClr val="6B6D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SAINT-VICTOR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BBD8F66-F127-8996-8B66-1BE4515C0781}"/>
              </a:ext>
            </a:extLst>
          </p:cNvPr>
          <p:cNvSpPr txBox="1"/>
          <p:nvPr/>
        </p:nvSpPr>
        <p:spPr>
          <a:xfrm>
            <a:off x="5268416" y="2098324"/>
            <a:ext cx="1369508" cy="369332"/>
          </a:xfrm>
          <a:prstGeom prst="rect">
            <a:avLst/>
          </a:prstGeom>
          <a:solidFill>
            <a:srgbClr val="6267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LA DEVÉZE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ADF9967-4991-EF59-EDF9-2E8408CB378F}"/>
              </a:ext>
            </a:extLst>
          </p:cNvPr>
          <p:cNvSpPr txBox="1"/>
          <p:nvPr/>
        </p:nvSpPr>
        <p:spPr>
          <a:xfrm>
            <a:off x="2687675" y="3946820"/>
            <a:ext cx="863133" cy="369332"/>
          </a:xfrm>
          <a:prstGeom prst="rect">
            <a:avLst/>
          </a:prstGeom>
          <a:solidFill>
            <a:srgbClr val="84766E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AYRES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0D3CA83-3848-6C69-3ECE-0A2E77D305E9}"/>
              </a:ext>
            </a:extLst>
          </p:cNvPr>
          <p:cNvCxnSpPr>
            <a:cxnSpLocks/>
          </p:cNvCxnSpPr>
          <p:nvPr/>
        </p:nvCxnSpPr>
        <p:spPr>
          <a:xfrm>
            <a:off x="3791089" y="4978812"/>
            <a:ext cx="852106" cy="2336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192C3F4-4734-EEAA-219C-8248E407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1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593E8E-1B47-ABD1-1027-F588E59382B8}"/>
              </a:ext>
            </a:extLst>
          </p:cNvPr>
          <p:cNvSpPr txBox="1"/>
          <p:nvPr/>
        </p:nvSpPr>
        <p:spPr>
          <a:xfrm>
            <a:off x="706378" y="1255360"/>
            <a:ext cx="10779239" cy="434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AMÉNAGEMENTS DE LA ZONE DE PÂTURAGE </a:t>
            </a: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DESCRIPTION DE LA TECHNIQUE ET MISE EN ŒUVRE</a:t>
            </a: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SPÉCIFICITÉ DES MATÉRIAUX / FOURNITURES / SEMENCE</a:t>
            </a: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PLANNING D’EXÉCUTION</a:t>
            </a: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ENCLOS</a:t>
            </a: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lvl="2" algn="ctr">
              <a:lnSpc>
                <a:spcPct val="107000"/>
              </a:lnSpc>
              <a:buSzPts val="1200"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RECHERCHE </a:t>
            </a:r>
            <a:r>
              <a:rPr lang="fr-FR" sz="2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ET CONTACT D’ÉLEVEURS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POUVANT FOURNIR DES MOUTONS</a:t>
            </a: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PRÉSENTATIONS DES SOLUTIONS APPORTÉES PAR GREENSHEEP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103CF8-7D14-935B-0FA2-504E2F307A84}"/>
              </a:ext>
            </a:extLst>
          </p:cNvPr>
          <p:cNvSpPr txBox="1"/>
          <p:nvPr/>
        </p:nvSpPr>
        <p:spPr>
          <a:xfrm>
            <a:off x="3139216" y="80094"/>
            <a:ext cx="5913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atin typeface="Arial Rounded MT Bold" panose="020F0704030504030204" pitchFamily="34" charset="0"/>
              </a:rPr>
              <a:t>PARTIE 2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D0F74F-B155-63CD-0ACC-E330B3EEE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822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90DB1E-2712-EFA6-A0F4-6EB6827AE8AD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AMÉNAGEMENTS DE LA ZONE DE PÂTURAGE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8E28F6-C89E-8F66-FF50-197B2C4F7234}"/>
              </a:ext>
            </a:extLst>
          </p:cNvPr>
          <p:cNvSpPr txBox="1"/>
          <p:nvPr/>
        </p:nvSpPr>
        <p:spPr>
          <a:xfrm>
            <a:off x="1400523" y="636068"/>
            <a:ext cx="9390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zone de pâturage représente pour mon projet la zone la plus importante et la plus chronophage.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ADCDE3-0734-BC05-0CDF-C1355C5B15F9}"/>
              </a:ext>
            </a:extLst>
          </p:cNvPr>
          <p:cNvSpPr txBox="1"/>
          <p:nvPr/>
        </p:nvSpPr>
        <p:spPr>
          <a:xfrm>
            <a:off x="2917570" y="1373050"/>
            <a:ext cx="6356860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DESCRIPTION DE LA TECHNIQUE ET MISE EN ŒUVRE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B57756-A4E5-084A-9BEE-8FE8E4F88267}"/>
              </a:ext>
            </a:extLst>
          </p:cNvPr>
          <p:cNvSpPr txBox="1"/>
          <p:nvPr/>
        </p:nvSpPr>
        <p:spPr>
          <a:xfrm>
            <a:off x="899299" y="2110059"/>
            <a:ext cx="49407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Mise en place d’un mélange terre-pierres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Semis d’un mélange d’espèces locales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Hauteur d’herbe recherchée &lt; 15 cm</a:t>
            </a:r>
          </a:p>
          <a:p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C60FDE-0BFA-FC21-AED5-0288F1D38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686" y="2114318"/>
            <a:ext cx="4418015" cy="295552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BDE32F9-9B5F-53FC-A2E7-3E1FD8BE9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94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5EF2DB3-94BE-4E4E-4B7E-ADE8D418D4A3}"/>
              </a:ext>
            </a:extLst>
          </p:cNvPr>
          <p:cNvSpPr txBox="1"/>
          <p:nvPr/>
        </p:nvSpPr>
        <p:spPr>
          <a:xfrm>
            <a:off x="2477612" y="0"/>
            <a:ext cx="7236775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SPÉCIFICITÉ DES MATÉRIAUX / FOURNITURES / SEMENCE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B4B9EC-62D3-E555-BC93-F039E88AC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71" y="2028343"/>
            <a:ext cx="4977178" cy="2801314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02783A-7FD0-859D-EADF-23D8AA34C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908" y="2028343"/>
            <a:ext cx="6532521" cy="3727638"/>
          </a:xfrm>
          <a:prstGeom prst="rect">
            <a:avLst/>
          </a:prstGeom>
          <a:effectLst>
            <a:softEdge rad="0"/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6DF1891-7AE6-0FC6-D464-8473F754C56D}"/>
              </a:ext>
            </a:extLst>
          </p:cNvPr>
          <p:cNvSpPr txBox="1"/>
          <p:nvPr/>
        </p:nvSpPr>
        <p:spPr>
          <a:xfrm>
            <a:off x="524093" y="980406"/>
            <a:ext cx="44001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Mélange terre/pierre exempt de populations de graines et à la granulométrie idéale.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962896-F3BA-5DA4-B962-149AF62B8619}"/>
              </a:ext>
            </a:extLst>
          </p:cNvPr>
          <p:cNvSpPr txBox="1"/>
          <p:nvPr/>
        </p:nvSpPr>
        <p:spPr>
          <a:xfrm>
            <a:off x="6089560" y="980405"/>
            <a:ext cx="52012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Semences pures et espèce représentée au minima de 8% pour une densité de 200 Kg/Ha.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1D6F251-FAC3-D70F-3544-61B9C3A3C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34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290328-7522-CBEC-652C-453622D0B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7" y="2165549"/>
            <a:ext cx="12143142" cy="252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9256B6-4AA1-0C96-87E4-29B438089EA1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PLANNING D’EXÉCUTION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D45EF-FA4C-D50B-F980-945A4D4F5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00" y="3869223"/>
            <a:ext cx="10370195" cy="1610551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6B2348F-6A7F-B4D6-3CFA-F8CA8964B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35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DAD81A-7977-E21B-210D-276CBE667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901" y="1409459"/>
            <a:ext cx="10370195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5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C67D289-A087-C240-A0AB-D17B0F794B87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ENCLOS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3196AA-F016-9C3C-B022-DA5F9331B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407" y="387537"/>
            <a:ext cx="7587186" cy="60829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F182A8-E6C6-BD9D-065C-7EC3A90A9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478" y="457477"/>
            <a:ext cx="5943044" cy="594304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BD0671B-4ABC-59FE-0DD7-B8C796B98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0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6D2A8CE-4EA6-7669-490D-98570C7ACC48}"/>
              </a:ext>
            </a:extLst>
          </p:cNvPr>
          <p:cNvSpPr txBox="1"/>
          <p:nvPr/>
        </p:nvSpPr>
        <p:spPr>
          <a:xfrm>
            <a:off x="1653317" y="0"/>
            <a:ext cx="8885365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107000"/>
              </a:lnSpc>
              <a:buSzPts val="1200"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RECHERCHE </a:t>
            </a:r>
            <a:r>
              <a:rPr lang="fr-FR" sz="1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ET CONTACT D’ÉLEVEURS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POUVANT FOURNIR DES MOUTONS</a:t>
            </a:r>
          </a:p>
        </p:txBody>
      </p:sp>
      <p:pic>
        <p:nvPicPr>
          <p:cNvPr id="1026" name="Picture 2" descr="GreenSheep">
            <a:extLst>
              <a:ext uri="{FF2B5EF4-FFF2-40B4-BE49-F238E27FC236}">
                <a16:creationId xmlns:a16="http://schemas.microsoft.com/office/drawing/2014/main" id="{A5A96439-438F-1108-261F-FD6D7D31D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07" y="908179"/>
            <a:ext cx="8636186" cy="169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ambre d'agriculture en France — Wikipédia">
            <a:extLst>
              <a:ext uri="{FF2B5EF4-FFF2-40B4-BE49-F238E27FC236}">
                <a16:creationId xmlns:a16="http://schemas.microsoft.com/office/drawing/2014/main" id="{3C0F84C4-1044-D44E-FFAA-6DC985AE6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563" y="2599432"/>
            <a:ext cx="4080872" cy="408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E9A010C-9CED-9F90-322C-75A27CAD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2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49253A-4041-BAC1-6D98-34CE546BCEF2}"/>
              </a:ext>
            </a:extLst>
          </p:cNvPr>
          <p:cNvSpPr txBox="1"/>
          <p:nvPr/>
        </p:nvSpPr>
        <p:spPr>
          <a:xfrm>
            <a:off x="1957005" y="0"/>
            <a:ext cx="8277990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PRÉSENTATIONS DES SOLUTIONS APPORTÉES PAR GREENSHEEP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7FDD12E-C3BC-9647-0619-C8F6AE1C5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178" y="822214"/>
            <a:ext cx="8735644" cy="565864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F29FEFA-1BF4-45A8-BA7F-A39DA820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68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3C4E9BE-D7E5-86BD-F10D-90909C05CFE0}"/>
              </a:ext>
            </a:extLst>
          </p:cNvPr>
          <p:cNvSpPr txBox="1"/>
          <p:nvPr/>
        </p:nvSpPr>
        <p:spPr>
          <a:xfrm>
            <a:off x="1953668" y="2967335"/>
            <a:ext cx="82846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latin typeface="Arial Rounded MT Bold" panose="020F0704030504030204" pitchFamily="34" charset="0"/>
              </a:rPr>
              <a:t>BILANS ECONOMIQUES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E6EDAB4-2AB6-CECE-2B9E-42E56DFD2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7515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5DDB1EB-DC3E-DEBA-D319-41DD24E433BC}"/>
              </a:ext>
            </a:extLst>
          </p:cNvPr>
          <p:cNvSpPr txBox="1"/>
          <p:nvPr/>
        </p:nvSpPr>
        <p:spPr>
          <a:xfrm>
            <a:off x="803159" y="2572643"/>
            <a:ext cx="10585682" cy="1712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ct val="107000"/>
              </a:lnSpc>
              <a:buSzPts val="1200"/>
            </a:pPr>
            <a:r>
              <a:rPr lang="fr-FR" sz="2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ÉTUDE DU COÛT DES SOLUTIONS PROPOSÉ</a:t>
            </a:r>
          </a:p>
          <a:p>
            <a:pPr lvl="1" algn="ctr">
              <a:lnSpc>
                <a:spcPct val="107000"/>
              </a:lnSpc>
              <a:buSzPts val="1200"/>
            </a:pPr>
            <a:endParaRPr lang="fr-FR" sz="2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1" algn="ctr">
              <a:lnSpc>
                <a:spcPct val="107000"/>
              </a:lnSpc>
              <a:buSzPts val="1200"/>
            </a:pPr>
            <a:r>
              <a:rPr lang="fr-FR" sz="2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ÉTUDE TOTALE DES COÛTS D’AMÉNAGEMENT ET D’ENTRETIENS SUR 10 ANS</a:t>
            </a:r>
          </a:p>
          <a:p>
            <a:pPr lvl="1" algn="ctr">
              <a:lnSpc>
                <a:spcPct val="107000"/>
              </a:lnSpc>
              <a:buSzPts val="1200"/>
            </a:pPr>
            <a:endParaRPr lang="fr-FR" sz="2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1" algn="ctr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2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COMPARAISON DU ZÉRO PHYTO PAR RAPPORT À L’ANCIENNE MÉTHODES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6220F44-E392-2D62-20CD-933488FB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319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15A3AE-2EDF-E004-4C2B-BF31622748BF}"/>
              </a:ext>
            </a:extLst>
          </p:cNvPr>
          <p:cNvSpPr txBox="1"/>
          <p:nvPr/>
        </p:nvSpPr>
        <p:spPr>
          <a:xfrm>
            <a:off x="2339952" y="0"/>
            <a:ext cx="712442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ct val="107000"/>
              </a:lnSpc>
              <a:buSzPts val="1200"/>
            </a:pPr>
            <a:r>
              <a:rPr lang="fr-FR" dirty="0">
                <a:solidFill>
                  <a:prstClr val="black"/>
                </a:solidFill>
                <a:latin typeface="Arial Rounded MT Bold" panose="020F0704030504030204" pitchFamily="34" charset="0"/>
              </a:rPr>
              <a:t>ÉTUDE DU COÛT DES SOLUTIONS PROPOSÉ     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03281C-9149-E31A-2AC0-C2EA59836870}"/>
              </a:ext>
            </a:extLst>
          </p:cNvPr>
          <p:cNvSpPr txBox="1"/>
          <p:nvPr/>
        </p:nvSpPr>
        <p:spPr>
          <a:xfrm>
            <a:off x="3047444" y="468992"/>
            <a:ext cx="6097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Aménagements de la zone de pâturage</a:t>
            </a:r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0961AF2-CCD0-A68B-582F-E2DC21696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787" y="1034547"/>
            <a:ext cx="5544424" cy="572427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6C248D5-79AB-8111-1E04-314BD02A6CE3}"/>
              </a:ext>
            </a:extLst>
          </p:cNvPr>
          <p:cNvSpPr txBox="1"/>
          <p:nvPr/>
        </p:nvSpPr>
        <p:spPr>
          <a:xfrm>
            <a:off x="3047444" y="930657"/>
            <a:ext cx="60971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Devis de GreenSheep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A31DAE-4A72-8946-4356-19266C64B165}"/>
              </a:ext>
            </a:extLst>
          </p:cNvPr>
          <p:cNvSpPr txBox="1"/>
          <p:nvPr/>
        </p:nvSpPr>
        <p:spPr>
          <a:xfrm>
            <a:off x="3578063" y="2364614"/>
            <a:ext cx="5032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Pour 19 224m2 : </a:t>
            </a:r>
          </a:p>
          <a:p>
            <a:pPr algn="ctr"/>
            <a:r>
              <a:rPr lang="fr-FR" sz="2400" b="1" dirty="0"/>
              <a:t>264€ </a:t>
            </a:r>
            <a:r>
              <a:rPr lang="fr-FR" sz="2400" dirty="0" err="1"/>
              <a:t>ht</a:t>
            </a:r>
            <a:r>
              <a:rPr lang="fr-FR" sz="2400" dirty="0"/>
              <a:t>/mois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1926BF-5590-CE41-16A8-A19F5E79E2F6}"/>
              </a:ext>
            </a:extLst>
          </p:cNvPr>
          <p:cNvSpPr txBox="1"/>
          <p:nvPr/>
        </p:nvSpPr>
        <p:spPr>
          <a:xfrm>
            <a:off x="2532120" y="3896685"/>
            <a:ext cx="712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AMMENAGEMENTS + ENTRETIENT 10 ANS = 342 000€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38921B4-B80D-6E53-7B6D-4D64C6AB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37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87090E-3551-41A8-D756-EE18C3BE4D59}"/>
              </a:ext>
            </a:extLst>
          </p:cNvPr>
          <p:cNvSpPr txBox="1"/>
          <p:nvPr/>
        </p:nvSpPr>
        <p:spPr>
          <a:xfrm>
            <a:off x="2801324" y="327049"/>
            <a:ext cx="658935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Aménagements du Secteurs des Talus en déblais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5D3511-BDF1-1943-D7AA-1091BB508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181" y="975063"/>
            <a:ext cx="8557637" cy="57284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D93D49-A7A8-9DE4-5F6F-3EB6DA8D2FD4}"/>
              </a:ext>
            </a:extLst>
          </p:cNvPr>
          <p:cNvSpPr/>
          <p:nvPr/>
        </p:nvSpPr>
        <p:spPr>
          <a:xfrm>
            <a:off x="1817182" y="6460870"/>
            <a:ext cx="984142" cy="224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B792FA-B5B7-E71E-488F-AB613CB71F3D}"/>
              </a:ext>
            </a:extLst>
          </p:cNvPr>
          <p:cNvSpPr/>
          <p:nvPr/>
        </p:nvSpPr>
        <p:spPr>
          <a:xfrm>
            <a:off x="1817180" y="2729850"/>
            <a:ext cx="4042989" cy="12881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A1B0DD-290C-DE33-5CC6-F4A96F99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58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CFAC40E-12C9-D25E-217B-38EEA0937F7E}"/>
              </a:ext>
            </a:extLst>
          </p:cNvPr>
          <p:cNvSpPr txBox="1"/>
          <p:nvPr/>
        </p:nvSpPr>
        <p:spPr>
          <a:xfrm>
            <a:off x="3047444" y="273654"/>
            <a:ext cx="609711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Aménagement du Secteurs H 225 kV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B8103A-FB42-0921-442B-A2439593A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615" y="877948"/>
            <a:ext cx="3762770" cy="5866585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9FFA76D-4E3D-45ED-3AB4-AFD6B272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50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FF407A7-AD36-36EF-888F-021B7E084381}"/>
              </a:ext>
            </a:extLst>
          </p:cNvPr>
          <p:cNvSpPr txBox="1"/>
          <p:nvPr/>
        </p:nvSpPr>
        <p:spPr>
          <a:xfrm>
            <a:off x="3047444" y="240280"/>
            <a:ext cx="609711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Aménagement du Secteurs des Bassins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949983-2EF8-97AA-10F4-503794B96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075" y="858696"/>
            <a:ext cx="9587849" cy="5879163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13C9EC6-D98E-BBD1-96B9-68C412B9F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82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01D5C8-03F3-3FE5-A1FF-389B7C711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2945"/>
            <a:ext cx="12192000" cy="343210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748CB78-FAB9-6143-717A-D7C5D1C0E67E}"/>
              </a:ext>
            </a:extLst>
          </p:cNvPr>
          <p:cNvSpPr txBox="1"/>
          <p:nvPr/>
        </p:nvSpPr>
        <p:spPr>
          <a:xfrm>
            <a:off x="1106846" y="0"/>
            <a:ext cx="9978307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ct val="107000"/>
              </a:lnSpc>
              <a:buSzPts val="1200"/>
            </a:pPr>
            <a:r>
              <a:rPr lang="fr-FR" sz="1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ÉTUDE TOTALE DES COÛTS D’AMÉNAGEMENT ET D’ENTRETIENS SUR 10 ANS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231526-5026-C5E4-47FB-D981CCED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0250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364A524-6372-7254-C4CF-91A6FF5F6180}"/>
              </a:ext>
            </a:extLst>
          </p:cNvPr>
          <p:cNvSpPr txBox="1"/>
          <p:nvPr/>
        </p:nvSpPr>
        <p:spPr>
          <a:xfrm>
            <a:off x="1001168" y="0"/>
            <a:ext cx="9864840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fr-FR" sz="1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COMPARAISON DU ZÉRO PHYTO PAR RAPPORT À L’ANCIENNE MÉTHODES       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86B676D-E2F4-4D49-7CE7-0933B09BF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374" y="1873391"/>
            <a:ext cx="1981477" cy="310558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5FDB73-9014-D868-744E-B914B118C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2150" y="1873391"/>
            <a:ext cx="2266367" cy="310276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F42157-C339-1B86-E263-778B55883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261" y="2607779"/>
            <a:ext cx="1981477" cy="164244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AFD62B1-026C-DFB1-BB4E-1262411F667B}"/>
              </a:ext>
            </a:extLst>
          </p:cNvPr>
          <p:cNvSpPr txBox="1"/>
          <p:nvPr/>
        </p:nvSpPr>
        <p:spPr>
          <a:xfrm>
            <a:off x="841789" y="5092607"/>
            <a:ext cx="493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60 000€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A8166B8-8405-8ED2-017F-0E0D54B71C79}"/>
              </a:ext>
            </a:extLst>
          </p:cNvPr>
          <p:cNvSpPr txBox="1"/>
          <p:nvPr/>
        </p:nvSpPr>
        <p:spPr>
          <a:xfrm>
            <a:off x="6558010" y="5092607"/>
            <a:ext cx="493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123 000€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8F1038B-2AC6-1701-50FA-C918DDAD9CA4}"/>
              </a:ext>
            </a:extLst>
          </p:cNvPr>
          <p:cNvCxnSpPr/>
          <p:nvPr/>
        </p:nvCxnSpPr>
        <p:spPr>
          <a:xfrm>
            <a:off x="7955947" y="5453028"/>
            <a:ext cx="208243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CD2483-FA74-CBE6-2A67-E4344477DBAF}"/>
              </a:ext>
            </a:extLst>
          </p:cNvPr>
          <p:cNvSpPr txBox="1"/>
          <p:nvPr/>
        </p:nvSpPr>
        <p:spPr>
          <a:xfrm>
            <a:off x="6529839" y="5776562"/>
            <a:ext cx="493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̴0€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59ADF8-B8B2-B710-2A16-7B13E69EE4A6}"/>
              </a:ext>
            </a:extLst>
          </p:cNvPr>
          <p:cNvSpPr txBox="1"/>
          <p:nvPr/>
        </p:nvSpPr>
        <p:spPr>
          <a:xfrm>
            <a:off x="4706644" y="784579"/>
            <a:ext cx="2778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Sur 10 ans :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F5F84A6-301C-3E39-C98B-94878C44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77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AE792E-DD88-F4CC-5E8F-2EC9F6018AD2}"/>
              </a:ext>
            </a:extLst>
          </p:cNvPr>
          <p:cNvSpPr txBox="1"/>
          <p:nvPr/>
        </p:nvSpPr>
        <p:spPr>
          <a:xfrm>
            <a:off x="3047444" y="2973650"/>
            <a:ext cx="6097112" cy="910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fr-FR" sz="5400" b="1" dirty="0">
                <a:latin typeface="Arial Rounded MT Bold" panose="020F0704030504030204" pitchFamily="34" charset="0"/>
              </a:rPr>
              <a:t>CONCLUSION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D0700C1-593C-DA8C-B036-B8FC6689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56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2ADEF3-F7CB-A2E1-C340-836BC49EA99C}"/>
              </a:ext>
            </a:extLst>
          </p:cNvPr>
          <p:cNvSpPr txBox="1"/>
          <p:nvPr/>
        </p:nvSpPr>
        <p:spPr>
          <a:xfrm>
            <a:off x="3047444" y="0"/>
            <a:ext cx="6097112" cy="3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latin typeface="Arial Rounded MT Bold" panose="020F0704030504030204" pitchFamily="34" charset="0"/>
              </a:rPr>
              <a:t>CONCLUSION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E6CBBE-51B5-F988-2913-3D0179722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3418A3F-61AD-433E-32D1-6D3F72C49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4522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162328-0536-AC63-E7D4-795CCD11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3"/>
            <a:ext cx="12192000" cy="6850573"/>
          </a:xfrm>
          <a:prstGeom prst="rect">
            <a:avLst/>
          </a:prstGeom>
        </p:spPr>
      </p:pic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2C50816E-80AB-E00E-B68D-9FC1EC12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310-6981-438E-8A67-23E4C06A6DCF}" type="slidenum">
              <a:rPr lang="fr-FR" smtClean="0"/>
              <a:t>49</a:t>
            </a:fld>
            <a:endParaRPr lang="fr-FR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159A863-280A-349D-0EAA-54B449C2103F}"/>
              </a:ext>
            </a:extLst>
          </p:cNvPr>
          <p:cNvCxnSpPr>
            <a:cxnSpLocks/>
          </p:cNvCxnSpPr>
          <p:nvPr/>
        </p:nvCxnSpPr>
        <p:spPr>
          <a:xfrm>
            <a:off x="6096000" y="2336800"/>
            <a:ext cx="1175657" cy="38462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14C8806-4371-A5DA-25DC-CC05DB9398F9}"/>
              </a:ext>
            </a:extLst>
          </p:cNvPr>
          <p:cNvCxnSpPr>
            <a:cxnSpLocks/>
          </p:cNvCxnSpPr>
          <p:nvPr/>
        </p:nvCxnSpPr>
        <p:spPr>
          <a:xfrm>
            <a:off x="7271657" y="2721429"/>
            <a:ext cx="1338943" cy="93617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DF755B5-7A19-8EEC-DF90-0AF4263D545D}"/>
              </a:ext>
            </a:extLst>
          </p:cNvPr>
          <p:cNvCxnSpPr>
            <a:cxnSpLocks/>
          </p:cNvCxnSpPr>
          <p:nvPr/>
        </p:nvCxnSpPr>
        <p:spPr>
          <a:xfrm flipV="1">
            <a:off x="8610600" y="3294743"/>
            <a:ext cx="649514" cy="36285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88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1572</Words>
  <Application>Microsoft Office PowerPoint</Application>
  <PresentationFormat>Grand écran</PresentationFormat>
  <Paragraphs>315</Paragraphs>
  <Slides>49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5" baseType="lpstr">
      <vt:lpstr>Arial</vt:lpstr>
      <vt:lpstr>Arial Rounded MT Bold</vt:lpstr>
      <vt:lpstr>Calibri</vt:lpstr>
      <vt:lpstr>Calibri Light</vt:lpstr>
      <vt:lpstr>Symbol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Simon Arnaud</dc:creator>
  <cp:lastModifiedBy>Simon Arnaud</cp:lastModifiedBy>
  <cp:revision>36</cp:revision>
  <dcterms:created xsi:type="dcterms:W3CDTF">2022-05-29T13:46:16Z</dcterms:created>
  <dcterms:modified xsi:type="dcterms:W3CDTF">2024-01-03T14:03:56Z</dcterms:modified>
</cp:coreProperties>
</file>