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7" r:id="rId4"/>
    <p:sldId id="258" r:id="rId5"/>
    <p:sldId id="259" r:id="rId6"/>
    <p:sldId id="260" r:id="rId7"/>
    <p:sldId id="261" r:id="rId8"/>
    <p:sldId id="262"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A8CBF"/>
    <a:srgbClr val="1C3D8B"/>
    <a:srgbClr val="286625"/>
    <a:srgbClr val="E8867F"/>
    <a:srgbClr val="E46041"/>
    <a:srgbClr val="D13C31"/>
    <a:srgbClr val="E1DAB9"/>
    <a:srgbClr val="B4A791"/>
    <a:srgbClr val="DC9FD4"/>
    <a:srgbClr val="7C5B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61" d="100"/>
          <a:sy n="161" d="100"/>
        </p:scale>
        <p:origin x="150" y="2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81EFB3-BD12-F2F4-89D3-1D770C86D7E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C10B40D9-3A1D-2FFA-E95D-3B10D6F004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B4473B6-3A5D-1819-BBA1-4EE6B39E3CB6}"/>
              </a:ext>
            </a:extLst>
          </p:cNvPr>
          <p:cNvSpPr>
            <a:spLocks noGrp="1"/>
          </p:cNvSpPr>
          <p:nvPr>
            <p:ph type="dt" sz="half" idx="10"/>
          </p:nvPr>
        </p:nvSpPr>
        <p:spPr/>
        <p:txBody>
          <a:bodyPr/>
          <a:lstStyle/>
          <a:p>
            <a:fld id="{553530FB-768E-4FE6-B972-0436C48A6ABC}" type="datetimeFigureOut">
              <a:rPr lang="fr-FR" smtClean="0"/>
              <a:t>03/01/2024</a:t>
            </a:fld>
            <a:endParaRPr lang="fr-FR"/>
          </a:p>
        </p:txBody>
      </p:sp>
      <p:sp>
        <p:nvSpPr>
          <p:cNvPr id="5" name="Espace réservé du pied de page 4">
            <a:extLst>
              <a:ext uri="{FF2B5EF4-FFF2-40B4-BE49-F238E27FC236}">
                <a16:creationId xmlns:a16="http://schemas.microsoft.com/office/drawing/2014/main" id="{D45C73DC-A56B-93EA-CC3D-78E53AC6915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EAA90B-9584-9FEF-179B-D7F04C964C16}"/>
              </a:ext>
            </a:extLst>
          </p:cNvPr>
          <p:cNvSpPr>
            <a:spLocks noGrp="1"/>
          </p:cNvSpPr>
          <p:nvPr>
            <p:ph type="sldNum" sz="quarter" idx="12"/>
          </p:nvPr>
        </p:nvSpPr>
        <p:spPr/>
        <p:txBody>
          <a:bodyPr/>
          <a:lstStyle/>
          <a:p>
            <a:fld id="{2382B112-194D-4753-BA5C-C6E9E0E72AAA}" type="slidenum">
              <a:rPr lang="fr-FR" smtClean="0"/>
              <a:t>‹N°›</a:t>
            </a:fld>
            <a:endParaRPr lang="fr-FR"/>
          </a:p>
        </p:txBody>
      </p:sp>
    </p:spTree>
    <p:extLst>
      <p:ext uri="{BB962C8B-B14F-4D97-AF65-F5344CB8AC3E}">
        <p14:creationId xmlns:p14="http://schemas.microsoft.com/office/powerpoint/2010/main" val="3292357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B68E77-7D2E-45E9-0864-179D311E362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31F901-0F44-5DCA-0DCA-036C462A0EF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8812197-59FF-E428-EAE7-BB40864CCB50}"/>
              </a:ext>
            </a:extLst>
          </p:cNvPr>
          <p:cNvSpPr>
            <a:spLocks noGrp="1"/>
          </p:cNvSpPr>
          <p:nvPr>
            <p:ph type="dt" sz="half" idx="10"/>
          </p:nvPr>
        </p:nvSpPr>
        <p:spPr/>
        <p:txBody>
          <a:bodyPr/>
          <a:lstStyle/>
          <a:p>
            <a:fld id="{553530FB-768E-4FE6-B972-0436C48A6ABC}" type="datetimeFigureOut">
              <a:rPr lang="fr-FR" smtClean="0"/>
              <a:t>03/01/2024</a:t>
            </a:fld>
            <a:endParaRPr lang="fr-FR"/>
          </a:p>
        </p:txBody>
      </p:sp>
      <p:sp>
        <p:nvSpPr>
          <p:cNvPr id="5" name="Espace réservé du pied de page 4">
            <a:extLst>
              <a:ext uri="{FF2B5EF4-FFF2-40B4-BE49-F238E27FC236}">
                <a16:creationId xmlns:a16="http://schemas.microsoft.com/office/drawing/2014/main" id="{C7A11861-0B7A-971B-5D34-51406D45BBD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A4F37F7-58F7-CB07-9703-1D44BA0279D6}"/>
              </a:ext>
            </a:extLst>
          </p:cNvPr>
          <p:cNvSpPr>
            <a:spLocks noGrp="1"/>
          </p:cNvSpPr>
          <p:nvPr>
            <p:ph type="sldNum" sz="quarter" idx="12"/>
          </p:nvPr>
        </p:nvSpPr>
        <p:spPr/>
        <p:txBody>
          <a:bodyPr/>
          <a:lstStyle/>
          <a:p>
            <a:fld id="{2382B112-194D-4753-BA5C-C6E9E0E72AAA}" type="slidenum">
              <a:rPr lang="fr-FR" smtClean="0"/>
              <a:t>‹N°›</a:t>
            </a:fld>
            <a:endParaRPr lang="fr-FR"/>
          </a:p>
        </p:txBody>
      </p:sp>
    </p:spTree>
    <p:extLst>
      <p:ext uri="{BB962C8B-B14F-4D97-AF65-F5344CB8AC3E}">
        <p14:creationId xmlns:p14="http://schemas.microsoft.com/office/powerpoint/2010/main" val="2748501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A62B8-55C8-7A87-4677-FD8388F49E2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AD5313E-1089-C2CE-41FF-D2E5BAB886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DABE83C-3358-D93C-EB2B-9AC2B99254C9}"/>
              </a:ext>
            </a:extLst>
          </p:cNvPr>
          <p:cNvSpPr>
            <a:spLocks noGrp="1"/>
          </p:cNvSpPr>
          <p:nvPr>
            <p:ph type="dt" sz="half" idx="10"/>
          </p:nvPr>
        </p:nvSpPr>
        <p:spPr/>
        <p:txBody>
          <a:bodyPr/>
          <a:lstStyle/>
          <a:p>
            <a:fld id="{553530FB-768E-4FE6-B972-0436C48A6ABC}" type="datetimeFigureOut">
              <a:rPr lang="fr-FR" smtClean="0"/>
              <a:t>03/01/2024</a:t>
            </a:fld>
            <a:endParaRPr lang="fr-FR"/>
          </a:p>
        </p:txBody>
      </p:sp>
      <p:sp>
        <p:nvSpPr>
          <p:cNvPr id="5" name="Espace réservé du pied de page 4">
            <a:extLst>
              <a:ext uri="{FF2B5EF4-FFF2-40B4-BE49-F238E27FC236}">
                <a16:creationId xmlns:a16="http://schemas.microsoft.com/office/drawing/2014/main" id="{C1C2FBE4-E217-5141-F5E1-439BC8E8030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3BD2EE8-8634-C360-D79C-8511270C0039}"/>
              </a:ext>
            </a:extLst>
          </p:cNvPr>
          <p:cNvSpPr>
            <a:spLocks noGrp="1"/>
          </p:cNvSpPr>
          <p:nvPr>
            <p:ph type="sldNum" sz="quarter" idx="12"/>
          </p:nvPr>
        </p:nvSpPr>
        <p:spPr/>
        <p:txBody>
          <a:bodyPr/>
          <a:lstStyle/>
          <a:p>
            <a:fld id="{2382B112-194D-4753-BA5C-C6E9E0E72AAA}" type="slidenum">
              <a:rPr lang="fr-FR" smtClean="0"/>
              <a:t>‹N°›</a:t>
            </a:fld>
            <a:endParaRPr lang="fr-FR"/>
          </a:p>
        </p:txBody>
      </p:sp>
    </p:spTree>
    <p:extLst>
      <p:ext uri="{BB962C8B-B14F-4D97-AF65-F5344CB8AC3E}">
        <p14:creationId xmlns:p14="http://schemas.microsoft.com/office/powerpoint/2010/main" val="2286444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6B4824-A2DB-6C8D-BA2B-74FA308DD9D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DDB9FF7-5B48-1646-2CB7-79760CBE5E4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563FF3A-9A4F-8B34-6852-0128123EFE2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6517D298-DFEF-321B-8776-812DC05D968F}"/>
              </a:ext>
            </a:extLst>
          </p:cNvPr>
          <p:cNvSpPr>
            <a:spLocks noGrp="1"/>
          </p:cNvSpPr>
          <p:nvPr>
            <p:ph type="dt" sz="half" idx="10"/>
          </p:nvPr>
        </p:nvSpPr>
        <p:spPr/>
        <p:txBody>
          <a:bodyPr/>
          <a:lstStyle/>
          <a:p>
            <a:fld id="{553530FB-768E-4FE6-B972-0436C48A6ABC}" type="datetimeFigureOut">
              <a:rPr lang="fr-FR" smtClean="0"/>
              <a:t>03/01/2024</a:t>
            </a:fld>
            <a:endParaRPr lang="fr-FR"/>
          </a:p>
        </p:txBody>
      </p:sp>
      <p:sp>
        <p:nvSpPr>
          <p:cNvPr id="6" name="Espace réservé du pied de page 5">
            <a:extLst>
              <a:ext uri="{FF2B5EF4-FFF2-40B4-BE49-F238E27FC236}">
                <a16:creationId xmlns:a16="http://schemas.microsoft.com/office/drawing/2014/main" id="{DE9AFD42-35C5-5128-375D-39D6D31EDB7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6D19F8C-972A-F921-A1E2-E4140614A05E}"/>
              </a:ext>
            </a:extLst>
          </p:cNvPr>
          <p:cNvSpPr>
            <a:spLocks noGrp="1"/>
          </p:cNvSpPr>
          <p:nvPr>
            <p:ph type="sldNum" sz="quarter" idx="12"/>
          </p:nvPr>
        </p:nvSpPr>
        <p:spPr/>
        <p:txBody>
          <a:bodyPr/>
          <a:lstStyle/>
          <a:p>
            <a:fld id="{2382B112-194D-4753-BA5C-C6E9E0E72AAA}" type="slidenum">
              <a:rPr lang="fr-FR" smtClean="0"/>
              <a:t>‹N°›</a:t>
            </a:fld>
            <a:endParaRPr lang="fr-FR"/>
          </a:p>
        </p:txBody>
      </p:sp>
    </p:spTree>
    <p:extLst>
      <p:ext uri="{BB962C8B-B14F-4D97-AF65-F5344CB8AC3E}">
        <p14:creationId xmlns:p14="http://schemas.microsoft.com/office/powerpoint/2010/main" val="2042096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4E4658-FE3F-6935-90A7-ECAB0FF13D4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BFC6871-C160-041E-6F62-B9D411DD9E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28B71EA-6C94-3FB9-1A49-6D19D00F21DE}"/>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D41EEED-AF58-6004-491D-CEB81C161C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AF8AF71-0194-BA8C-551D-C94C18807BD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87D7FA2-D215-2F62-5FDD-8133595D78FA}"/>
              </a:ext>
            </a:extLst>
          </p:cNvPr>
          <p:cNvSpPr>
            <a:spLocks noGrp="1"/>
          </p:cNvSpPr>
          <p:nvPr>
            <p:ph type="dt" sz="half" idx="10"/>
          </p:nvPr>
        </p:nvSpPr>
        <p:spPr/>
        <p:txBody>
          <a:bodyPr/>
          <a:lstStyle/>
          <a:p>
            <a:fld id="{553530FB-768E-4FE6-B972-0436C48A6ABC}" type="datetimeFigureOut">
              <a:rPr lang="fr-FR" smtClean="0"/>
              <a:t>03/01/2024</a:t>
            </a:fld>
            <a:endParaRPr lang="fr-FR"/>
          </a:p>
        </p:txBody>
      </p:sp>
      <p:sp>
        <p:nvSpPr>
          <p:cNvPr id="8" name="Espace réservé du pied de page 7">
            <a:extLst>
              <a:ext uri="{FF2B5EF4-FFF2-40B4-BE49-F238E27FC236}">
                <a16:creationId xmlns:a16="http://schemas.microsoft.com/office/drawing/2014/main" id="{D84ABEAF-3768-31F7-4437-87F558E61C49}"/>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D24B03B-7826-9A2D-B494-A28C8C4788AB}"/>
              </a:ext>
            </a:extLst>
          </p:cNvPr>
          <p:cNvSpPr>
            <a:spLocks noGrp="1"/>
          </p:cNvSpPr>
          <p:nvPr>
            <p:ph type="sldNum" sz="quarter" idx="12"/>
          </p:nvPr>
        </p:nvSpPr>
        <p:spPr/>
        <p:txBody>
          <a:bodyPr/>
          <a:lstStyle/>
          <a:p>
            <a:fld id="{2382B112-194D-4753-BA5C-C6E9E0E72AAA}" type="slidenum">
              <a:rPr lang="fr-FR" smtClean="0"/>
              <a:t>‹N°›</a:t>
            </a:fld>
            <a:endParaRPr lang="fr-FR"/>
          </a:p>
        </p:txBody>
      </p:sp>
    </p:spTree>
    <p:extLst>
      <p:ext uri="{BB962C8B-B14F-4D97-AF65-F5344CB8AC3E}">
        <p14:creationId xmlns:p14="http://schemas.microsoft.com/office/powerpoint/2010/main" val="2085857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4717A1-ADFB-E06C-494F-24E951FFCA49}"/>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E05D4B3-BCD9-143E-AB26-5A00F9024FA6}"/>
              </a:ext>
            </a:extLst>
          </p:cNvPr>
          <p:cNvSpPr>
            <a:spLocks noGrp="1"/>
          </p:cNvSpPr>
          <p:nvPr>
            <p:ph type="dt" sz="half" idx="10"/>
          </p:nvPr>
        </p:nvSpPr>
        <p:spPr/>
        <p:txBody>
          <a:bodyPr/>
          <a:lstStyle/>
          <a:p>
            <a:fld id="{553530FB-768E-4FE6-B972-0436C48A6ABC}" type="datetimeFigureOut">
              <a:rPr lang="fr-FR" smtClean="0"/>
              <a:t>03/01/2024</a:t>
            </a:fld>
            <a:endParaRPr lang="fr-FR"/>
          </a:p>
        </p:txBody>
      </p:sp>
      <p:sp>
        <p:nvSpPr>
          <p:cNvPr id="4" name="Espace réservé du pied de page 3">
            <a:extLst>
              <a:ext uri="{FF2B5EF4-FFF2-40B4-BE49-F238E27FC236}">
                <a16:creationId xmlns:a16="http://schemas.microsoft.com/office/drawing/2014/main" id="{646810B8-74C5-DAAB-28FD-FD083C18F63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55359E4-FC3F-465A-0840-C9BE9539A2F1}"/>
              </a:ext>
            </a:extLst>
          </p:cNvPr>
          <p:cNvSpPr>
            <a:spLocks noGrp="1"/>
          </p:cNvSpPr>
          <p:nvPr>
            <p:ph type="sldNum" sz="quarter" idx="12"/>
          </p:nvPr>
        </p:nvSpPr>
        <p:spPr/>
        <p:txBody>
          <a:bodyPr/>
          <a:lstStyle/>
          <a:p>
            <a:fld id="{2382B112-194D-4753-BA5C-C6E9E0E72AAA}" type="slidenum">
              <a:rPr lang="fr-FR" smtClean="0"/>
              <a:t>‹N°›</a:t>
            </a:fld>
            <a:endParaRPr lang="fr-FR"/>
          </a:p>
        </p:txBody>
      </p:sp>
    </p:spTree>
    <p:extLst>
      <p:ext uri="{BB962C8B-B14F-4D97-AF65-F5344CB8AC3E}">
        <p14:creationId xmlns:p14="http://schemas.microsoft.com/office/powerpoint/2010/main" val="3001885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D89A644-FA38-7EA3-FD6E-BD264ABBE62A}"/>
              </a:ext>
            </a:extLst>
          </p:cNvPr>
          <p:cNvSpPr>
            <a:spLocks noGrp="1"/>
          </p:cNvSpPr>
          <p:nvPr>
            <p:ph type="dt" sz="half" idx="10"/>
          </p:nvPr>
        </p:nvSpPr>
        <p:spPr/>
        <p:txBody>
          <a:bodyPr/>
          <a:lstStyle/>
          <a:p>
            <a:fld id="{553530FB-768E-4FE6-B972-0436C48A6ABC}" type="datetimeFigureOut">
              <a:rPr lang="fr-FR" smtClean="0"/>
              <a:t>03/01/2024</a:t>
            </a:fld>
            <a:endParaRPr lang="fr-FR"/>
          </a:p>
        </p:txBody>
      </p:sp>
      <p:sp>
        <p:nvSpPr>
          <p:cNvPr id="3" name="Espace réservé du pied de page 2">
            <a:extLst>
              <a:ext uri="{FF2B5EF4-FFF2-40B4-BE49-F238E27FC236}">
                <a16:creationId xmlns:a16="http://schemas.microsoft.com/office/drawing/2014/main" id="{4A549CE7-56F3-F414-6E73-12D8D49DB8A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23F6B8D1-8000-49B2-BB1F-4C58F90185D9}"/>
              </a:ext>
            </a:extLst>
          </p:cNvPr>
          <p:cNvSpPr>
            <a:spLocks noGrp="1"/>
          </p:cNvSpPr>
          <p:nvPr>
            <p:ph type="sldNum" sz="quarter" idx="12"/>
          </p:nvPr>
        </p:nvSpPr>
        <p:spPr/>
        <p:txBody>
          <a:bodyPr/>
          <a:lstStyle/>
          <a:p>
            <a:fld id="{2382B112-194D-4753-BA5C-C6E9E0E72AAA}" type="slidenum">
              <a:rPr lang="fr-FR" smtClean="0"/>
              <a:t>‹N°›</a:t>
            </a:fld>
            <a:endParaRPr lang="fr-FR"/>
          </a:p>
        </p:txBody>
      </p:sp>
    </p:spTree>
    <p:extLst>
      <p:ext uri="{BB962C8B-B14F-4D97-AF65-F5344CB8AC3E}">
        <p14:creationId xmlns:p14="http://schemas.microsoft.com/office/powerpoint/2010/main" val="968846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B90E84-7A56-FB97-A8A4-D1BB60A40E4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9F639032-E382-4007-87E8-F7B34214BC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65EFC44-4EE1-B833-AFE6-C7840DD73F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D13A82-D1B6-F2B6-3DA0-937E7AC3BAC4}"/>
              </a:ext>
            </a:extLst>
          </p:cNvPr>
          <p:cNvSpPr>
            <a:spLocks noGrp="1"/>
          </p:cNvSpPr>
          <p:nvPr>
            <p:ph type="dt" sz="half" idx="10"/>
          </p:nvPr>
        </p:nvSpPr>
        <p:spPr/>
        <p:txBody>
          <a:bodyPr/>
          <a:lstStyle/>
          <a:p>
            <a:fld id="{553530FB-768E-4FE6-B972-0436C48A6ABC}" type="datetimeFigureOut">
              <a:rPr lang="fr-FR" smtClean="0"/>
              <a:t>03/01/2024</a:t>
            </a:fld>
            <a:endParaRPr lang="fr-FR"/>
          </a:p>
        </p:txBody>
      </p:sp>
      <p:sp>
        <p:nvSpPr>
          <p:cNvPr id="6" name="Espace réservé du pied de page 5">
            <a:extLst>
              <a:ext uri="{FF2B5EF4-FFF2-40B4-BE49-F238E27FC236}">
                <a16:creationId xmlns:a16="http://schemas.microsoft.com/office/drawing/2014/main" id="{1D7718B7-48EF-05A3-8E99-3A857DE1CDD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36695D3-59CC-9BCB-4192-22D9AE71E3AE}"/>
              </a:ext>
            </a:extLst>
          </p:cNvPr>
          <p:cNvSpPr>
            <a:spLocks noGrp="1"/>
          </p:cNvSpPr>
          <p:nvPr>
            <p:ph type="sldNum" sz="quarter" idx="12"/>
          </p:nvPr>
        </p:nvSpPr>
        <p:spPr/>
        <p:txBody>
          <a:bodyPr/>
          <a:lstStyle/>
          <a:p>
            <a:fld id="{2382B112-194D-4753-BA5C-C6E9E0E72AAA}" type="slidenum">
              <a:rPr lang="fr-FR" smtClean="0"/>
              <a:t>‹N°›</a:t>
            </a:fld>
            <a:endParaRPr lang="fr-FR"/>
          </a:p>
        </p:txBody>
      </p:sp>
    </p:spTree>
    <p:extLst>
      <p:ext uri="{BB962C8B-B14F-4D97-AF65-F5344CB8AC3E}">
        <p14:creationId xmlns:p14="http://schemas.microsoft.com/office/powerpoint/2010/main" val="3760889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F9B880-DD3A-FA95-4923-D8C4378EAD5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55C36DA-6C72-4A3E-8D54-614481D4A6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5556ADE-0B9D-E51B-93A2-EC166E0E42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DD7E096-8E9A-043D-A072-8EDF08F496BA}"/>
              </a:ext>
            </a:extLst>
          </p:cNvPr>
          <p:cNvSpPr>
            <a:spLocks noGrp="1"/>
          </p:cNvSpPr>
          <p:nvPr>
            <p:ph type="dt" sz="half" idx="10"/>
          </p:nvPr>
        </p:nvSpPr>
        <p:spPr/>
        <p:txBody>
          <a:bodyPr/>
          <a:lstStyle/>
          <a:p>
            <a:fld id="{553530FB-768E-4FE6-B972-0436C48A6ABC}" type="datetimeFigureOut">
              <a:rPr lang="fr-FR" smtClean="0"/>
              <a:t>03/01/2024</a:t>
            </a:fld>
            <a:endParaRPr lang="fr-FR"/>
          </a:p>
        </p:txBody>
      </p:sp>
      <p:sp>
        <p:nvSpPr>
          <p:cNvPr id="6" name="Espace réservé du pied de page 5">
            <a:extLst>
              <a:ext uri="{FF2B5EF4-FFF2-40B4-BE49-F238E27FC236}">
                <a16:creationId xmlns:a16="http://schemas.microsoft.com/office/drawing/2014/main" id="{6C7E7187-E51F-D7C4-4DC3-DC4539714A1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043A2C0-2C46-1CF3-67B9-983C195B1DF3}"/>
              </a:ext>
            </a:extLst>
          </p:cNvPr>
          <p:cNvSpPr>
            <a:spLocks noGrp="1"/>
          </p:cNvSpPr>
          <p:nvPr>
            <p:ph type="sldNum" sz="quarter" idx="12"/>
          </p:nvPr>
        </p:nvSpPr>
        <p:spPr/>
        <p:txBody>
          <a:bodyPr/>
          <a:lstStyle/>
          <a:p>
            <a:fld id="{2382B112-194D-4753-BA5C-C6E9E0E72AAA}" type="slidenum">
              <a:rPr lang="fr-FR" smtClean="0"/>
              <a:t>‹N°›</a:t>
            </a:fld>
            <a:endParaRPr lang="fr-FR"/>
          </a:p>
        </p:txBody>
      </p:sp>
    </p:spTree>
    <p:extLst>
      <p:ext uri="{BB962C8B-B14F-4D97-AF65-F5344CB8AC3E}">
        <p14:creationId xmlns:p14="http://schemas.microsoft.com/office/powerpoint/2010/main" val="4082466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694AC4-73A7-A340-D1C8-6794E586C13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9FA6274-D213-12EF-A226-B646CFCACAD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2BA6319-25E5-9DCC-9835-873042F7A1B8}"/>
              </a:ext>
            </a:extLst>
          </p:cNvPr>
          <p:cNvSpPr>
            <a:spLocks noGrp="1"/>
          </p:cNvSpPr>
          <p:nvPr>
            <p:ph type="dt" sz="half" idx="10"/>
          </p:nvPr>
        </p:nvSpPr>
        <p:spPr/>
        <p:txBody>
          <a:bodyPr/>
          <a:lstStyle/>
          <a:p>
            <a:fld id="{553530FB-768E-4FE6-B972-0436C48A6ABC}" type="datetimeFigureOut">
              <a:rPr lang="fr-FR" smtClean="0"/>
              <a:t>03/01/2024</a:t>
            </a:fld>
            <a:endParaRPr lang="fr-FR"/>
          </a:p>
        </p:txBody>
      </p:sp>
      <p:sp>
        <p:nvSpPr>
          <p:cNvPr id="5" name="Espace réservé du pied de page 4">
            <a:extLst>
              <a:ext uri="{FF2B5EF4-FFF2-40B4-BE49-F238E27FC236}">
                <a16:creationId xmlns:a16="http://schemas.microsoft.com/office/drawing/2014/main" id="{B930224C-6017-AD50-B1B2-A96ED126F7E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3ECE45-078D-DFAF-DB7D-2358E0A33E07}"/>
              </a:ext>
            </a:extLst>
          </p:cNvPr>
          <p:cNvSpPr>
            <a:spLocks noGrp="1"/>
          </p:cNvSpPr>
          <p:nvPr>
            <p:ph type="sldNum" sz="quarter" idx="12"/>
          </p:nvPr>
        </p:nvSpPr>
        <p:spPr/>
        <p:txBody>
          <a:bodyPr/>
          <a:lstStyle/>
          <a:p>
            <a:fld id="{2382B112-194D-4753-BA5C-C6E9E0E72AAA}" type="slidenum">
              <a:rPr lang="fr-FR" smtClean="0"/>
              <a:t>‹N°›</a:t>
            </a:fld>
            <a:endParaRPr lang="fr-FR"/>
          </a:p>
        </p:txBody>
      </p:sp>
    </p:spTree>
    <p:extLst>
      <p:ext uri="{BB962C8B-B14F-4D97-AF65-F5344CB8AC3E}">
        <p14:creationId xmlns:p14="http://schemas.microsoft.com/office/powerpoint/2010/main" val="2343912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BFDA105-AC5B-86F8-D591-7DBFEA5B120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C43125B-CFBF-00CE-7CF1-05B756DB32B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E608DE8-8057-C857-FB46-402DA8A9752A}"/>
              </a:ext>
            </a:extLst>
          </p:cNvPr>
          <p:cNvSpPr>
            <a:spLocks noGrp="1"/>
          </p:cNvSpPr>
          <p:nvPr>
            <p:ph type="dt" sz="half" idx="10"/>
          </p:nvPr>
        </p:nvSpPr>
        <p:spPr/>
        <p:txBody>
          <a:bodyPr/>
          <a:lstStyle/>
          <a:p>
            <a:fld id="{553530FB-768E-4FE6-B972-0436C48A6ABC}" type="datetimeFigureOut">
              <a:rPr lang="fr-FR" smtClean="0"/>
              <a:t>03/01/2024</a:t>
            </a:fld>
            <a:endParaRPr lang="fr-FR"/>
          </a:p>
        </p:txBody>
      </p:sp>
      <p:sp>
        <p:nvSpPr>
          <p:cNvPr id="5" name="Espace réservé du pied de page 4">
            <a:extLst>
              <a:ext uri="{FF2B5EF4-FFF2-40B4-BE49-F238E27FC236}">
                <a16:creationId xmlns:a16="http://schemas.microsoft.com/office/drawing/2014/main" id="{F9DF0BEB-3DDF-67E7-A28E-4D169114059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5DBFB07-B01E-C051-9AFE-DCD1705B42FE}"/>
              </a:ext>
            </a:extLst>
          </p:cNvPr>
          <p:cNvSpPr>
            <a:spLocks noGrp="1"/>
          </p:cNvSpPr>
          <p:nvPr>
            <p:ph type="sldNum" sz="quarter" idx="12"/>
          </p:nvPr>
        </p:nvSpPr>
        <p:spPr/>
        <p:txBody>
          <a:bodyPr/>
          <a:lstStyle/>
          <a:p>
            <a:fld id="{2382B112-194D-4753-BA5C-C6E9E0E72AAA}" type="slidenum">
              <a:rPr lang="fr-FR" smtClean="0"/>
              <a:t>‹N°›</a:t>
            </a:fld>
            <a:endParaRPr lang="fr-FR"/>
          </a:p>
        </p:txBody>
      </p:sp>
    </p:spTree>
    <p:extLst>
      <p:ext uri="{BB962C8B-B14F-4D97-AF65-F5344CB8AC3E}">
        <p14:creationId xmlns:p14="http://schemas.microsoft.com/office/powerpoint/2010/main" val="749044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B550F7B-2120-B129-D2F9-9C4227298A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BCCA668-CB3A-4012-363A-98ADB5BF03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D59BDF9-FBE7-7987-D3C9-9F612F54F6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3530FB-768E-4FE6-B972-0436C48A6ABC}" type="datetimeFigureOut">
              <a:rPr lang="fr-FR" smtClean="0"/>
              <a:t>03/01/2024</a:t>
            </a:fld>
            <a:endParaRPr lang="fr-FR"/>
          </a:p>
        </p:txBody>
      </p:sp>
      <p:sp>
        <p:nvSpPr>
          <p:cNvPr id="5" name="Espace réservé du pied de page 4">
            <a:extLst>
              <a:ext uri="{FF2B5EF4-FFF2-40B4-BE49-F238E27FC236}">
                <a16:creationId xmlns:a16="http://schemas.microsoft.com/office/drawing/2014/main" id="{409D97F7-B91D-7EA7-58D4-D43A4757ED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2AFDE17-3B5B-FC50-66D8-2EBF191FB7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82B112-194D-4753-BA5C-C6E9E0E72AAA}" type="slidenum">
              <a:rPr lang="fr-FR" smtClean="0"/>
              <a:t>‹N°›</a:t>
            </a:fld>
            <a:endParaRPr lang="fr-FR"/>
          </a:p>
        </p:txBody>
      </p:sp>
    </p:spTree>
    <p:extLst>
      <p:ext uri="{BB962C8B-B14F-4D97-AF65-F5344CB8AC3E}">
        <p14:creationId xmlns:p14="http://schemas.microsoft.com/office/powerpoint/2010/main" val="633576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11" Type="http://schemas.microsoft.com/office/2007/relationships/hdphoto" Target="../media/hdphoto2.wdp"/><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5.png"/><Relationship Id="rId7" Type="http://schemas.openxmlformats.org/officeDocument/2006/relationships/image" Target="../media/image20.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PaintBrush brushSize="0"/>
                    </a14:imgEffect>
                    <a14:imgEffect>
                      <a14:brightnessContrast bright="-27000" contrast="-24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BAE738-3ADE-A176-7EF6-E6EEC8393C0D}"/>
              </a:ext>
            </a:extLst>
          </p:cNvPr>
          <p:cNvSpPr>
            <a:spLocks noGrp="1"/>
          </p:cNvSpPr>
          <p:nvPr>
            <p:ph type="ctrTitle"/>
          </p:nvPr>
        </p:nvSpPr>
        <p:spPr>
          <a:xfrm>
            <a:off x="1523999" y="2561395"/>
            <a:ext cx="9144000" cy="419028"/>
          </a:xfrm>
          <a:ln>
            <a:noFill/>
          </a:ln>
          <a:effectLst>
            <a:glow rad="190500">
              <a:schemeClr val="bg1">
                <a:alpha val="40000"/>
              </a:schemeClr>
            </a:glow>
            <a:reflection blurRad="63500" stA="45000" endPos="2000" dist="50800" dir="5400000" sy="-100000" algn="bl" rotWithShape="0"/>
            <a:softEdge rad="0"/>
          </a:effectLst>
        </p:spPr>
        <p:txBody>
          <a:bodyPr>
            <a:normAutofit/>
          </a:bodyPr>
          <a:lstStyle/>
          <a:p>
            <a:r>
              <a:rPr lang="fr-FR" sz="2000" b="1" dirty="0">
                <a:ln w="9525">
                  <a:solidFill>
                    <a:schemeClr val="bg1"/>
                  </a:solidFill>
                </a:ln>
                <a:solidFill>
                  <a:schemeClr val="bg1"/>
                </a:solidFill>
                <a:latin typeface="Arial Black" panose="020B0A04020102020204" pitchFamily="34" charset="0"/>
              </a:rPr>
              <a:t>VIDÉOS CORAL GUARDIAN</a:t>
            </a:r>
          </a:p>
        </p:txBody>
      </p:sp>
      <p:sp>
        <p:nvSpPr>
          <p:cNvPr id="3" name="Sous-titre 2">
            <a:extLst>
              <a:ext uri="{FF2B5EF4-FFF2-40B4-BE49-F238E27FC236}">
                <a16:creationId xmlns:a16="http://schemas.microsoft.com/office/drawing/2014/main" id="{D8B9281A-3E75-E366-39B8-E8640A29AA7F}"/>
              </a:ext>
            </a:extLst>
          </p:cNvPr>
          <p:cNvSpPr>
            <a:spLocks noGrp="1"/>
          </p:cNvSpPr>
          <p:nvPr>
            <p:ph type="subTitle" idx="1"/>
          </p:nvPr>
        </p:nvSpPr>
        <p:spPr>
          <a:xfrm>
            <a:off x="-269175" y="2980423"/>
            <a:ext cx="12730349" cy="897154"/>
          </a:xfrm>
        </p:spPr>
        <p:txBody>
          <a:bodyPr>
            <a:noAutofit/>
          </a:bodyPr>
          <a:lstStyle/>
          <a:p>
            <a:pPr>
              <a:spcBef>
                <a:spcPct val="0"/>
              </a:spcBef>
            </a:pPr>
            <a:r>
              <a:rPr lang="fr-FR" sz="7200" b="1" dirty="0">
                <a:ln w="22225">
                  <a:solidFill>
                    <a:schemeClr val="bg1"/>
                  </a:solidFill>
                </a:ln>
                <a:solidFill>
                  <a:schemeClr val="bg1"/>
                </a:solidFill>
                <a:latin typeface="Arial Black" panose="020B0A04020102020204" pitchFamily="34" charset="0"/>
                <a:ea typeface="+mj-ea"/>
                <a:cs typeface="+mj-cs"/>
              </a:rPr>
              <a:t>NOTE D’INTENTION</a:t>
            </a:r>
          </a:p>
        </p:txBody>
      </p:sp>
    </p:spTree>
    <p:extLst>
      <p:ext uri="{BB962C8B-B14F-4D97-AF65-F5344CB8AC3E}">
        <p14:creationId xmlns:p14="http://schemas.microsoft.com/office/powerpoint/2010/main" val="3947923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B4537C14-A781-5087-921B-4E3F14EF89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1600" y="3429000"/>
            <a:ext cx="3372592" cy="3372592"/>
          </a:xfrm>
          <a:prstGeom prst="rect">
            <a:avLst/>
          </a:prstGeom>
        </p:spPr>
      </p:pic>
      <p:pic>
        <p:nvPicPr>
          <p:cNvPr id="5" name="Image 4">
            <a:extLst>
              <a:ext uri="{FF2B5EF4-FFF2-40B4-BE49-F238E27FC236}">
                <a16:creationId xmlns:a16="http://schemas.microsoft.com/office/drawing/2014/main" id="{FBFE5BCD-F251-F2AE-60F5-93C723EDEC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255" y="2627786"/>
            <a:ext cx="4286250" cy="4286250"/>
          </a:xfrm>
          <a:prstGeom prst="rect">
            <a:avLst/>
          </a:prstGeom>
        </p:spPr>
      </p:pic>
      <p:sp>
        <p:nvSpPr>
          <p:cNvPr id="2" name="ZoneTexte 1">
            <a:extLst>
              <a:ext uri="{FF2B5EF4-FFF2-40B4-BE49-F238E27FC236}">
                <a16:creationId xmlns:a16="http://schemas.microsoft.com/office/drawing/2014/main" id="{B9B2303E-8364-D04F-EE44-BE1CE47F49B3}"/>
              </a:ext>
            </a:extLst>
          </p:cNvPr>
          <p:cNvSpPr txBox="1"/>
          <p:nvPr/>
        </p:nvSpPr>
        <p:spPr>
          <a:xfrm>
            <a:off x="4305299" y="315814"/>
            <a:ext cx="3581401" cy="584775"/>
          </a:xfrm>
          <a:prstGeom prst="rect">
            <a:avLst/>
          </a:prstGeom>
          <a:noFill/>
        </p:spPr>
        <p:txBody>
          <a:bodyPr wrap="square" rtlCol="0">
            <a:spAutoFit/>
          </a:bodyPr>
          <a:lstStyle/>
          <a:p>
            <a:pPr algn="ctr"/>
            <a:r>
              <a:rPr lang="fr-FR" sz="3200" dirty="0">
                <a:solidFill>
                  <a:srgbClr val="62A470"/>
                </a:solidFill>
                <a:latin typeface="ORGANICAL PERSONAL USE" pitchFamily="2" charset="0"/>
              </a:rPr>
              <a:t>Sommaire</a:t>
            </a:r>
          </a:p>
        </p:txBody>
      </p:sp>
      <p:sp>
        <p:nvSpPr>
          <p:cNvPr id="3" name="ZoneTexte 2">
            <a:extLst>
              <a:ext uri="{FF2B5EF4-FFF2-40B4-BE49-F238E27FC236}">
                <a16:creationId xmlns:a16="http://schemas.microsoft.com/office/drawing/2014/main" id="{A4B20F2A-E88C-72F6-4FC9-6BC872E14A6A}"/>
              </a:ext>
            </a:extLst>
          </p:cNvPr>
          <p:cNvSpPr txBox="1"/>
          <p:nvPr/>
        </p:nvSpPr>
        <p:spPr>
          <a:xfrm>
            <a:off x="1739735" y="1015340"/>
            <a:ext cx="8817429" cy="5355312"/>
          </a:xfrm>
          <a:prstGeom prst="rect">
            <a:avLst/>
          </a:prstGeom>
          <a:noFill/>
        </p:spPr>
        <p:txBody>
          <a:bodyPr wrap="square" rtlCol="0">
            <a:spAutoFit/>
          </a:bodyPr>
          <a:lstStyle/>
          <a:p>
            <a:pPr algn="ctr"/>
            <a:r>
              <a:rPr lang="fr-FR" sz="2800" dirty="0">
                <a:latin typeface="ORGANICAL PERSONAL USE" pitchFamily="2" charset="0"/>
              </a:rPr>
              <a:t>Analyse</a:t>
            </a:r>
          </a:p>
          <a:p>
            <a:pPr algn="ctr"/>
            <a:r>
              <a:rPr lang="fr-FR" sz="1000" dirty="0">
                <a:latin typeface="Arial Black" panose="020B0A04020102020204" pitchFamily="34" charset="0"/>
              </a:rPr>
              <a:t>1</a:t>
            </a:r>
          </a:p>
          <a:p>
            <a:pPr algn="ctr"/>
            <a:r>
              <a:rPr lang="fr-FR" sz="2800" dirty="0">
                <a:latin typeface="ORGANICAL PERSONAL USE" pitchFamily="2" charset="0"/>
              </a:rPr>
              <a:t>Concept</a:t>
            </a:r>
          </a:p>
          <a:p>
            <a:pPr algn="ctr"/>
            <a:r>
              <a:rPr lang="fr-FR" sz="1000" dirty="0">
                <a:latin typeface="Arial Black" panose="020B0A04020102020204" pitchFamily="34" charset="0"/>
              </a:rPr>
              <a:t>2 - 3</a:t>
            </a:r>
          </a:p>
          <a:p>
            <a:pPr algn="ctr"/>
            <a:r>
              <a:rPr lang="fr-FR" sz="2800" dirty="0">
                <a:latin typeface="ORGANICAL PERSONAL USE" pitchFamily="2" charset="0"/>
              </a:rPr>
              <a:t>Intention de réalisation</a:t>
            </a:r>
          </a:p>
          <a:p>
            <a:pPr algn="ctr"/>
            <a:r>
              <a:rPr lang="fr-FR" sz="1000" dirty="0">
                <a:latin typeface="Arial Black" panose="020B0A04020102020204" pitchFamily="34" charset="0"/>
              </a:rPr>
              <a:t>4 - 5</a:t>
            </a:r>
          </a:p>
          <a:p>
            <a:pPr algn="ctr"/>
            <a:r>
              <a:rPr lang="fr-FR" sz="2800" dirty="0">
                <a:latin typeface="ORGANICAL PERSONAL USE" pitchFamily="2" charset="0"/>
              </a:rPr>
              <a:t>Storyboard</a:t>
            </a:r>
          </a:p>
          <a:p>
            <a:pPr algn="ctr"/>
            <a:r>
              <a:rPr lang="fr-FR" sz="1000" dirty="0">
                <a:latin typeface="Arial Black" panose="020B0A04020102020204" pitchFamily="34" charset="0"/>
              </a:rPr>
              <a:t>6 - 7</a:t>
            </a:r>
          </a:p>
          <a:p>
            <a:pPr algn="ctr"/>
            <a:r>
              <a:rPr lang="fr-FR" sz="2800" dirty="0">
                <a:latin typeface="ORGANICAL PERSONAL USE" pitchFamily="2" charset="0"/>
              </a:rPr>
              <a:t>Direction artistique</a:t>
            </a:r>
          </a:p>
          <a:p>
            <a:pPr algn="ctr"/>
            <a:r>
              <a:rPr lang="fr-FR" sz="1000" dirty="0">
                <a:latin typeface="Arial Black" panose="020B0A04020102020204" pitchFamily="34" charset="0"/>
              </a:rPr>
              <a:t>8</a:t>
            </a:r>
          </a:p>
          <a:p>
            <a:pPr algn="ctr"/>
            <a:r>
              <a:rPr lang="fr-FR" sz="2800" dirty="0">
                <a:latin typeface="ORGANICAL PERSONAL USE" pitchFamily="2" charset="0"/>
              </a:rPr>
              <a:t>Intention sonore</a:t>
            </a:r>
          </a:p>
          <a:p>
            <a:pPr algn="ctr"/>
            <a:r>
              <a:rPr lang="fr-FR" sz="1000" dirty="0">
                <a:latin typeface="Arial Black" panose="020B0A04020102020204" pitchFamily="34" charset="0"/>
              </a:rPr>
              <a:t>9</a:t>
            </a:r>
          </a:p>
          <a:p>
            <a:pPr algn="ctr"/>
            <a:r>
              <a:rPr lang="fr-FR" sz="2800" dirty="0">
                <a:latin typeface="ORGANICAL PERSONAL USE" pitchFamily="2" charset="0"/>
              </a:rPr>
              <a:t>Livrables et déclinaisons</a:t>
            </a:r>
          </a:p>
          <a:p>
            <a:pPr algn="ctr"/>
            <a:r>
              <a:rPr lang="fr-FR" sz="1000" dirty="0">
                <a:latin typeface="Arial Black" panose="020B0A04020102020204" pitchFamily="34" charset="0"/>
              </a:rPr>
              <a:t>10</a:t>
            </a:r>
          </a:p>
          <a:p>
            <a:pPr algn="ctr"/>
            <a:r>
              <a:rPr lang="fr-FR" sz="2800" dirty="0" err="1">
                <a:latin typeface="ORGANICAL PERSONAL USE" pitchFamily="2" charset="0"/>
              </a:rPr>
              <a:t>Moodboard</a:t>
            </a:r>
            <a:endParaRPr lang="fr-FR" sz="2800" dirty="0">
              <a:latin typeface="ORGANICAL PERSONAL USE" pitchFamily="2" charset="0"/>
            </a:endParaRPr>
          </a:p>
          <a:p>
            <a:pPr algn="ctr"/>
            <a:r>
              <a:rPr lang="fr-FR" sz="1000" dirty="0">
                <a:latin typeface="Arial Black" panose="020B0A04020102020204" pitchFamily="34" charset="0"/>
              </a:rPr>
              <a:t>11 - 12</a:t>
            </a:r>
          </a:p>
          <a:p>
            <a:pPr algn="ctr"/>
            <a:r>
              <a:rPr lang="fr-FR" sz="2800" dirty="0">
                <a:latin typeface="ORGANICAL PERSONAL USE" pitchFamily="2" charset="0"/>
              </a:rPr>
              <a:t>Référence et inspiration vidéo</a:t>
            </a:r>
          </a:p>
          <a:p>
            <a:pPr algn="ctr"/>
            <a:r>
              <a:rPr lang="fr-FR" sz="1000" dirty="0">
                <a:latin typeface="Arial Black" panose="020B0A04020102020204" pitchFamily="34" charset="0"/>
              </a:rPr>
              <a:t>13</a:t>
            </a:r>
          </a:p>
        </p:txBody>
      </p:sp>
    </p:spTree>
    <p:extLst>
      <p:ext uri="{BB962C8B-B14F-4D97-AF65-F5344CB8AC3E}">
        <p14:creationId xmlns:p14="http://schemas.microsoft.com/office/powerpoint/2010/main" val="2960696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516F2CD-91F3-F040-9911-DF458238B05A}"/>
              </a:ext>
            </a:extLst>
          </p:cNvPr>
          <p:cNvSpPr txBox="1"/>
          <p:nvPr/>
        </p:nvSpPr>
        <p:spPr>
          <a:xfrm>
            <a:off x="526472" y="553320"/>
            <a:ext cx="3581401" cy="584775"/>
          </a:xfrm>
          <a:prstGeom prst="rect">
            <a:avLst/>
          </a:prstGeom>
          <a:noFill/>
        </p:spPr>
        <p:txBody>
          <a:bodyPr wrap="square" rtlCol="0">
            <a:spAutoFit/>
          </a:bodyPr>
          <a:lstStyle/>
          <a:p>
            <a:r>
              <a:rPr lang="fr-FR" sz="3200" dirty="0">
                <a:solidFill>
                  <a:srgbClr val="62A470"/>
                </a:solidFill>
                <a:latin typeface="ORGANICAL PERSONAL USE" pitchFamily="2" charset="0"/>
              </a:rPr>
              <a:t>Coral Guardian</a:t>
            </a:r>
          </a:p>
        </p:txBody>
      </p:sp>
      <p:sp>
        <p:nvSpPr>
          <p:cNvPr id="3" name="ZoneTexte 2">
            <a:extLst>
              <a:ext uri="{FF2B5EF4-FFF2-40B4-BE49-F238E27FC236}">
                <a16:creationId xmlns:a16="http://schemas.microsoft.com/office/drawing/2014/main" id="{D96022D9-E5EE-2BC4-B753-EA453B33ADB0}"/>
              </a:ext>
            </a:extLst>
          </p:cNvPr>
          <p:cNvSpPr txBox="1"/>
          <p:nvPr/>
        </p:nvSpPr>
        <p:spPr>
          <a:xfrm>
            <a:off x="526472" y="1565563"/>
            <a:ext cx="5569528" cy="4524315"/>
          </a:xfrm>
          <a:prstGeom prst="rect">
            <a:avLst/>
          </a:prstGeom>
          <a:noFill/>
        </p:spPr>
        <p:txBody>
          <a:bodyPr wrap="square" rtlCol="0">
            <a:spAutoFit/>
          </a:bodyPr>
          <a:lstStyle/>
          <a:p>
            <a:r>
              <a:rPr lang="fr-FR" dirty="0"/>
              <a:t>Depuis 2012 cette association à but non lucratif œuvre</a:t>
            </a:r>
            <a:r>
              <a:rPr lang="fr-FR" i="0" dirty="0">
                <a:solidFill>
                  <a:srgbClr val="000000"/>
                </a:solidFill>
                <a:effectLst/>
              </a:rPr>
              <a:t> à l’international et avec les communautés locales pour protéger les écosystèmes coralliens.</a:t>
            </a:r>
          </a:p>
          <a:p>
            <a:br>
              <a:rPr lang="fr-FR" dirty="0"/>
            </a:br>
            <a:r>
              <a:rPr lang="fr-FR" dirty="0"/>
              <a:t>C’est 39 personnes réparties en Indonésie en Espagne et en France qui allient leurs efforts pour protéger les récifs, impliquer les populations locales et sensibiliser le grand public.</a:t>
            </a:r>
          </a:p>
          <a:p>
            <a:endParaRPr lang="fr-FR" dirty="0"/>
          </a:p>
          <a:p>
            <a:r>
              <a:rPr lang="fr-FR" dirty="0"/>
              <a:t>Plus d’une centaine de média les ont déjà cité notamment concernant leur offre ‘’adopter un corail’’.</a:t>
            </a:r>
          </a:p>
          <a:p>
            <a:endParaRPr lang="fr-FR" dirty="0"/>
          </a:p>
          <a:p>
            <a:r>
              <a:rPr lang="fr-FR" dirty="0"/>
              <a:t>Les différents formats qui vont suivre vont permettre de mettre en avant l’association, les acteurs locaux et l’importance des coraux via des moyens de diffusions parlant au plus grand nombre.</a:t>
            </a:r>
          </a:p>
        </p:txBody>
      </p:sp>
      <p:pic>
        <p:nvPicPr>
          <p:cNvPr id="7" name="Image 6">
            <a:extLst>
              <a:ext uri="{FF2B5EF4-FFF2-40B4-BE49-F238E27FC236}">
                <a16:creationId xmlns:a16="http://schemas.microsoft.com/office/drawing/2014/main" id="{12A22551-6280-D387-866E-BAFE85C526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4189" y="0"/>
            <a:ext cx="4627811" cy="6858000"/>
          </a:xfrm>
          <a:prstGeom prst="rect">
            <a:avLst/>
          </a:prstGeom>
        </p:spPr>
      </p:pic>
      <p:pic>
        <p:nvPicPr>
          <p:cNvPr id="11" name="Image 10">
            <a:extLst>
              <a:ext uri="{FF2B5EF4-FFF2-40B4-BE49-F238E27FC236}">
                <a16:creationId xmlns:a16="http://schemas.microsoft.com/office/drawing/2014/main" id="{6ECADCA5-178B-71C8-79C5-7DFCDFEFD4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6585" y="1343890"/>
            <a:ext cx="7760268" cy="7715990"/>
          </a:xfrm>
          <a:prstGeom prst="rect">
            <a:avLst/>
          </a:prstGeom>
        </p:spPr>
      </p:pic>
      <p:sp>
        <p:nvSpPr>
          <p:cNvPr id="4" name="ZoneTexte 3">
            <a:extLst>
              <a:ext uri="{FF2B5EF4-FFF2-40B4-BE49-F238E27FC236}">
                <a16:creationId xmlns:a16="http://schemas.microsoft.com/office/drawing/2014/main" id="{2FBD1C48-E042-97C4-E6A3-3568ADC3E366}"/>
              </a:ext>
            </a:extLst>
          </p:cNvPr>
          <p:cNvSpPr txBox="1"/>
          <p:nvPr/>
        </p:nvSpPr>
        <p:spPr>
          <a:xfrm>
            <a:off x="71251" y="6441765"/>
            <a:ext cx="261257" cy="369332"/>
          </a:xfrm>
          <a:prstGeom prst="rect">
            <a:avLst/>
          </a:prstGeom>
          <a:noFill/>
        </p:spPr>
        <p:txBody>
          <a:bodyPr wrap="square" rtlCol="0">
            <a:spAutoFit/>
          </a:bodyPr>
          <a:lstStyle/>
          <a:p>
            <a:r>
              <a:rPr lang="fr-FR" dirty="0"/>
              <a:t>1</a:t>
            </a:r>
          </a:p>
        </p:txBody>
      </p:sp>
    </p:spTree>
    <p:extLst>
      <p:ext uri="{BB962C8B-B14F-4D97-AF65-F5344CB8AC3E}">
        <p14:creationId xmlns:p14="http://schemas.microsoft.com/office/powerpoint/2010/main" val="220809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1F447B8F-3716-5FB3-CBDF-57BD637EDD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8106" y="3202195"/>
            <a:ext cx="5760732" cy="4319025"/>
          </a:xfrm>
          <a:prstGeom prst="rect">
            <a:avLst/>
          </a:prstGeom>
        </p:spPr>
      </p:pic>
      <p:pic>
        <p:nvPicPr>
          <p:cNvPr id="5" name="Image 4">
            <a:extLst>
              <a:ext uri="{FF2B5EF4-FFF2-40B4-BE49-F238E27FC236}">
                <a16:creationId xmlns:a16="http://schemas.microsoft.com/office/drawing/2014/main" id="{F7234476-A2C3-6D5F-63E1-29C3F29E23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0905" y="2343213"/>
            <a:ext cx="9669093" cy="7249262"/>
          </a:xfrm>
          <a:prstGeom prst="rect">
            <a:avLst/>
          </a:prstGeom>
        </p:spPr>
      </p:pic>
      <p:sp>
        <p:nvSpPr>
          <p:cNvPr id="2" name="ZoneTexte 1">
            <a:extLst>
              <a:ext uri="{FF2B5EF4-FFF2-40B4-BE49-F238E27FC236}">
                <a16:creationId xmlns:a16="http://schemas.microsoft.com/office/drawing/2014/main" id="{961BB5AA-39AD-37E8-8105-20B81349B8E4}"/>
              </a:ext>
            </a:extLst>
          </p:cNvPr>
          <p:cNvSpPr txBox="1"/>
          <p:nvPr/>
        </p:nvSpPr>
        <p:spPr>
          <a:xfrm>
            <a:off x="609599" y="727362"/>
            <a:ext cx="2729346" cy="584775"/>
          </a:xfrm>
          <a:prstGeom prst="rect">
            <a:avLst/>
          </a:prstGeom>
          <a:noFill/>
        </p:spPr>
        <p:txBody>
          <a:bodyPr wrap="square" rtlCol="0">
            <a:spAutoFit/>
          </a:bodyPr>
          <a:lstStyle/>
          <a:p>
            <a:r>
              <a:rPr lang="fr-FR" sz="3200" dirty="0">
                <a:solidFill>
                  <a:srgbClr val="6189CD"/>
                </a:solidFill>
                <a:latin typeface="ORGANICAL PERSONAL USE" pitchFamily="2" charset="0"/>
              </a:rPr>
              <a:t>CONCEPT</a:t>
            </a:r>
          </a:p>
        </p:txBody>
      </p:sp>
      <p:sp>
        <p:nvSpPr>
          <p:cNvPr id="3" name="ZoneTexte 2">
            <a:extLst>
              <a:ext uri="{FF2B5EF4-FFF2-40B4-BE49-F238E27FC236}">
                <a16:creationId xmlns:a16="http://schemas.microsoft.com/office/drawing/2014/main" id="{8DFF04E4-6798-629D-03DB-4E8B20DD680D}"/>
              </a:ext>
            </a:extLst>
          </p:cNvPr>
          <p:cNvSpPr txBox="1"/>
          <p:nvPr/>
        </p:nvSpPr>
        <p:spPr>
          <a:xfrm>
            <a:off x="609599" y="1720840"/>
            <a:ext cx="10633365" cy="3416320"/>
          </a:xfrm>
          <a:prstGeom prst="rect">
            <a:avLst/>
          </a:prstGeom>
          <a:noFill/>
        </p:spPr>
        <p:txBody>
          <a:bodyPr wrap="square" rtlCol="0">
            <a:spAutoFit/>
          </a:bodyPr>
          <a:lstStyle/>
          <a:p>
            <a:r>
              <a:rPr lang="fr-FR" dirty="0"/>
              <a:t> ‘‘</a:t>
            </a:r>
            <a:r>
              <a:rPr lang="fr-FR" b="1" dirty="0"/>
              <a:t>NEMOSTALGIE</a:t>
            </a:r>
            <a:r>
              <a:rPr lang="fr-FR" dirty="0"/>
              <a:t>’’ court métrage d’animation muet 20~30 secondes.</a:t>
            </a:r>
          </a:p>
          <a:p>
            <a:endParaRPr lang="fr-FR" dirty="0"/>
          </a:p>
          <a:p>
            <a:r>
              <a:rPr lang="fr-FR" dirty="0"/>
              <a:t>Nemo ce remémore en rêve le bon temps avec Dori à danser dans les coraux devant leur maison. (Le spectateur ne sais pas de-suite que c’est un rêve) Il ce réveille en sursaut, vieux, on se rend compte que Dori tout comme les coraux, ne sont plus là. *silence*</a:t>
            </a:r>
          </a:p>
          <a:p>
            <a:r>
              <a:rPr lang="fr-FR" dirty="0"/>
              <a:t>Message fort : ‘’Depuis la sortie du film en 2003 c’est plus de 40% des récif coraliens qui ont disparus’’ second message : ‘’devenez acteur pour leurs préservation, rejoignez nous !’’ </a:t>
            </a:r>
          </a:p>
          <a:p>
            <a:endParaRPr lang="fr-FR" dirty="0"/>
          </a:p>
          <a:p>
            <a:r>
              <a:rPr lang="fr-FR" dirty="0"/>
              <a:t>Tout le monde à déjà vu le film Nemo, ce premier format, comme son nom l’indique appelle à la nostalgie et l’empathie sans laisser penser au spectateur qu’il en est responsable                                                                          mais en lui proposant une occasion de devenir acteur via l’association.</a:t>
            </a:r>
          </a:p>
          <a:p>
            <a:endParaRPr lang="fr-FR" dirty="0"/>
          </a:p>
        </p:txBody>
      </p:sp>
      <p:sp>
        <p:nvSpPr>
          <p:cNvPr id="10" name="ZoneTexte 9">
            <a:extLst>
              <a:ext uri="{FF2B5EF4-FFF2-40B4-BE49-F238E27FC236}">
                <a16:creationId xmlns:a16="http://schemas.microsoft.com/office/drawing/2014/main" id="{778643CB-7D26-7FE4-78F7-998E1B9DA68C}"/>
              </a:ext>
            </a:extLst>
          </p:cNvPr>
          <p:cNvSpPr txBox="1"/>
          <p:nvPr/>
        </p:nvSpPr>
        <p:spPr>
          <a:xfrm>
            <a:off x="7938656" y="727361"/>
            <a:ext cx="3643745" cy="584775"/>
          </a:xfrm>
          <a:prstGeom prst="rect">
            <a:avLst/>
          </a:prstGeom>
          <a:noFill/>
        </p:spPr>
        <p:txBody>
          <a:bodyPr wrap="square" rtlCol="0">
            <a:spAutoFit/>
          </a:bodyPr>
          <a:lstStyle/>
          <a:p>
            <a:pPr algn="r"/>
            <a:r>
              <a:rPr lang="fr-FR" sz="3200" dirty="0">
                <a:solidFill>
                  <a:srgbClr val="6189CD"/>
                </a:solidFill>
                <a:latin typeface="ORGANICAL PERSONAL USE" pitchFamily="2" charset="0"/>
              </a:rPr>
              <a:t>Premier format</a:t>
            </a:r>
          </a:p>
        </p:txBody>
      </p:sp>
      <p:sp>
        <p:nvSpPr>
          <p:cNvPr id="4" name="ZoneTexte 3">
            <a:extLst>
              <a:ext uri="{FF2B5EF4-FFF2-40B4-BE49-F238E27FC236}">
                <a16:creationId xmlns:a16="http://schemas.microsoft.com/office/drawing/2014/main" id="{E5726E0F-7996-62E5-F5F8-1B6662A1C3D1}"/>
              </a:ext>
            </a:extLst>
          </p:cNvPr>
          <p:cNvSpPr txBox="1"/>
          <p:nvPr/>
        </p:nvSpPr>
        <p:spPr>
          <a:xfrm>
            <a:off x="71251" y="6441765"/>
            <a:ext cx="261257" cy="369332"/>
          </a:xfrm>
          <a:prstGeom prst="rect">
            <a:avLst/>
          </a:prstGeom>
          <a:noFill/>
        </p:spPr>
        <p:txBody>
          <a:bodyPr wrap="square" rtlCol="0">
            <a:spAutoFit/>
          </a:bodyPr>
          <a:lstStyle/>
          <a:p>
            <a:r>
              <a:rPr lang="fr-FR" dirty="0"/>
              <a:t>2</a:t>
            </a:r>
          </a:p>
        </p:txBody>
      </p:sp>
    </p:spTree>
    <p:extLst>
      <p:ext uri="{BB962C8B-B14F-4D97-AF65-F5344CB8AC3E}">
        <p14:creationId xmlns:p14="http://schemas.microsoft.com/office/powerpoint/2010/main" val="3579470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DD071875-EAAD-1C45-F943-A16D1789C0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7675" y="-1744957"/>
            <a:ext cx="13321850" cy="14498064"/>
          </a:xfrm>
          <a:prstGeom prst="rect">
            <a:avLst/>
          </a:prstGeom>
        </p:spPr>
      </p:pic>
      <p:sp>
        <p:nvSpPr>
          <p:cNvPr id="2" name="ZoneTexte 1">
            <a:extLst>
              <a:ext uri="{FF2B5EF4-FFF2-40B4-BE49-F238E27FC236}">
                <a16:creationId xmlns:a16="http://schemas.microsoft.com/office/drawing/2014/main" id="{6FF3A1B5-4C6C-7B7A-D276-AD2DFB39F055}"/>
              </a:ext>
            </a:extLst>
          </p:cNvPr>
          <p:cNvSpPr txBox="1"/>
          <p:nvPr/>
        </p:nvSpPr>
        <p:spPr>
          <a:xfrm>
            <a:off x="609600" y="1581972"/>
            <a:ext cx="9838459" cy="3693319"/>
          </a:xfrm>
          <a:prstGeom prst="rect">
            <a:avLst/>
          </a:prstGeom>
          <a:noFill/>
        </p:spPr>
        <p:txBody>
          <a:bodyPr wrap="square" rtlCol="0">
            <a:spAutoFit/>
          </a:bodyPr>
          <a:lstStyle/>
          <a:p>
            <a:r>
              <a:rPr lang="fr-FR" dirty="0"/>
              <a:t>‘‘</a:t>
            </a:r>
            <a:r>
              <a:rPr lang="fr-FR" b="1" dirty="0"/>
              <a:t>COPAINS COMME POISSONS</a:t>
            </a:r>
            <a:r>
              <a:rPr lang="fr-FR" dirty="0"/>
              <a:t>’’ court métrage d’animation éducatif 40~50 secondes.</a:t>
            </a:r>
          </a:p>
          <a:p>
            <a:endParaRPr lang="fr-FR" dirty="0"/>
          </a:p>
          <a:p>
            <a:r>
              <a:rPr lang="fr-FR" dirty="0"/>
              <a:t>Le personnage fictif ‘’Pr </a:t>
            </a:r>
            <a:r>
              <a:rPr lang="fr-FR" dirty="0" err="1"/>
              <a:t>Ficér</a:t>
            </a:r>
            <a:r>
              <a:rPr lang="fr-FR" dirty="0"/>
              <a:t>’’ nous explique de manière approfondie mais simple grâce à des images ce que sont les coraux et l’importance de leur place dans l’environnement ensuite ce dernier nous parle brièvement du fait qu’il ne fasse pas bon être un récif coralien en 2023 avant de conclure en présentant Coral Guardian et les actions qu’ils mènent (toujours en dessins animé style peinture aquarelle).</a:t>
            </a:r>
          </a:p>
          <a:p>
            <a:endParaRPr lang="fr-FR" dirty="0"/>
          </a:p>
          <a:p>
            <a:r>
              <a:rPr lang="fr-FR" dirty="0"/>
              <a:t>Le ton et le physique du professeur est bienveillant. (Inspiration du Pr Moustache)</a:t>
            </a:r>
          </a:p>
          <a:p>
            <a:endParaRPr lang="fr-FR" dirty="0"/>
          </a:p>
          <a:p>
            <a:r>
              <a:rPr lang="fr-FR" dirty="0"/>
              <a:t>Ce format est axé sur l’apprentissage de manière ludique et s’adresse à toute catégorie d’âge afin d’apprendre à mieux connaitre les coraux et l’association Coral Guardian.</a:t>
            </a:r>
          </a:p>
          <a:p>
            <a:endParaRPr lang="fr-FR" dirty="0"/>
          </a:p>
          <a:p>
            <a:r>
              <a:rPr lang="fr-FR" dirty="0"/>
              <a:t> </a:t>
            </a:r>
          </a:p>
        </p:txBody>
      </p:sp>
      <p:sp>
        <p:nvSpPr>
          <p:cNvPr id="4" name="ZoneTexte 3">
            <a:extLst>
              <a:ext uri="{FF2B5EF4-FFF2-40B4-BE49-F238E27FC236}">
                <a16:creationId xmlns:a16="http://schemas.microsoft.com/office/drawing/2014/main" id="{B06E4088-105C-055D-258B-6095F46C2A8B}"/>
              </a:ext>
            </a:extLst>
          </p:cNvPr>
          <p:cNvSpPr txBox="1"/>
          <p:nvPr/>
        </p:nvSpPr>
        <p:spPr>
          <a:xfrm>
            <a:off x="5562600" y="653533"/>
            <a:ext cx="6096000" cy="584775"/>
          </a:xfrm>
          <a:prstGeom prst="rect">
            <a:avLst/>
          </a:prstGeom>
          <a:noFill/>
        </p:spPr>
        <p:txBody>
          <a:bodyPr wrap="square">
            <a:spAutoFit/>
          </a:bodyPr>
          <a:lstStyle/>
          <a:p>
            <a:pPr algn="r"/>
            <a:r>
              <a:rPr lang="fr-FR" sz="3200" dirty="0">
                <a:solidFill>
                  <a:srgbClr val="CA8CBF"/>
                </a:solidFill>
                <a:latin typeface="ORGANICAL PERSONAL USE" pitchFamily="2" charset="0"/>
              </a:rPr>
              <a:t>Second format</a:t>
            </a:r>
          </a:p>
        </p:txBody>
      </p:sp>
      <p:pic>
        <p:nvPicPr>
          <p:cNvPr id="14" name="Image 13">
            <a:extLst>
              <a:ext uri="{FF2B5EF4-FFF2-40B4-BE49-F238E27FC236}">
                <a16:creationId xmlns:a16="http://schemas.microsoft.com/office/drawing/2014/main" id="{D833C629-6CD6-4348-2012-1DC9734EE1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198883" y="2788113"/>
            <a:ext cx="13437882" cy="8139773"/>
          </a:xfrm>
          <a:prstGeom prst="rect">
            <a:avLst/>
          </a:prstGeom>
        </p:spPr>
      </p:pic>
      <p:sp>
        <p:nvSpPr>
          <p:cNvPr id="15" name="ZoneTexte 14">
            <a:extLst>
              <a:ext uri="{FF2B5EF4-FFF2-40B4-BE49-F238E27FC236}">
                <a16:creationId xmlns:a16="http://schemas.microsoft.com/office/drawing/2014/main" id="{C15FBC45-25DD-B372-6401-14F777613CC3}"/>
              </a:ext>
            </a:extLst>
          </p:cNvPr>
          <p:cNvSpPr txBox="1"/>
          <p:nvPr/>
        </p:nvSpPr>
        <p:spPr>
          <a:xfrm>
            <a:off x="609600" y="653532"/>
            <a:ext cx="2729346" cy="584775"/>
          </a:xfrm>
          <a:prstGeom prst="rect">
            <a:avLst/>
          </a:prstGeom>
          <a:noFill/>
        </p:spPr>
        <p:txBody>
          <a:bodyPr wrap="square" rtlCol="0">
            <a:spAutoFit/>
          </a:bodyPr>
          <a:lstStyle/>
          <a:p>
            <a:r>
              <a:rPr lang="fr-FR" sz="3200" dirty="0">
                <a:solidFill>
                  <a:srgbClr val="CA8CBF"/>
                </a:solidFill>
                <a:latin typeface="ORGANICAL PERSONAL USE" pitchFamily="2" charset="0"/>
              </a:rPr>
              <a:t>CONCEPT</a:t>
            </a:r>
          </a:p>
        </p:txBody>
      </p:sp>
      <p:sp>
        <p:nvSpPr>
          <p:cNvPr id="3" name="ZoneTexte 2">
            <a:extLst>
              <a:ext uri="{FF2B5EF4-FFF2-40B4-BE49-F238E27FC236}">
                <a16:creationId xmlns:a16="http://schemas.microsoft.com/office/drawing/2014/main" id="{BFCE9538-A554-321D-357E-20E4A5CCEDD7}"/>
              </a:ext>
            </a:extLst>
          </p:cNvPr>
          <p:cNvSpPr txBox="1"/>
          <p:nvPr/>
        </p:nvSpPr>
        <p:spPr>
          <a:xfrm>
            <a:off x="71251" y="6441765"/>
            <a:ext cx="261257" cy="369332"/>
          </a:xfrm>
          <a:prstGeom prst="rect">
            <a:avLst/>
          </a:prstGeom>
          <a:noFill/>
        </p:spPr>
        <p:txBody>
          <a:bodyPr wrap="square" rtlCol="0">
            <a:spAutoFit/>
          </a:bodyPr>
          <a:lstStyle/>
          <a:p>
            <a:r>
              <a:rPr lang="fr-FR" dirty="0">
                <a:solidFill>
                  <a:schemeClr val="bg1"/>
                </a:solidFill>
              </a:rPr>
              <a:t>3</a:t>
            </a:r>
          </a:p>
        </p:txBody>
      </p:sp>
    </p:spTree>
    <p:extLst>
      <p:ext uri="{BB962C8B-B14F-4D97-AF65-F5344CB8AC3E}">
        <p14:creationId xmlns:p14="http://schemas.microsoft.com/office/powerpoint/2010/main" val="629837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3CC64F7A-9425-394E-3344-D6CB98E1D6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6988" y="2409815"/>
            <a:ext cx="11866012" cy="8896370"/>
          </a:xfrm>
          <a:prstGeom prst="rect">
            <a:avLst/>
          </a:prstGeom>
        </p:spPr>
      </p:pic>
      <p:pic>
        <p:nvPicPr>
          <p:cNvPr id="5" name="Image 4">
            <a:extLst>
              <a:ext uri="{FF2B5EF4-FFF2-40B4-BE49-F238E27FC236}">
                <a16:creationId xmlns:a16="http://schemas.microsoft.com/office/drawing/2014/main" id="{8DFF8F02-8A53-4A95-6DB1-51FBEE19AD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5595882" y="761148"/>
            <a:ext cx="12222420" cy="10101664"/>
          </a:xfrm>
          <a:prstGeom prst="rect">
            <a:avLst/>
          </a:prstGeom>
        </p:spPr>
      </p:pic>
      <p:pic>
        <p:nvPicPr>
          <p:cNvPr id="7" name="Image 6">
            <a:extLst>
              <a:ext uri="{FF2B5EF4-FFF2-40B4-BE49-F238E27FC236}">
                <a16:creationId xmlns:a16="http://schemas.microsoft.com/office/drawing/2014/main" id="{6DD755DB-C563-5E51-4990-F0F57C1117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86400">
            <a:off x="-5745260" y="1311530"/>
            <a:ext cx="12618987" cy="9460902"/>
          </a:xfrm>
          <a:prstGeom prst="rect">
            <a:avLst/>
          </a:prstGeom>
        </p:spPr>
      </p:pic>
      <p:sp>
        <p:nvSpPr>
          <p:cNvPr id="2" name="ZoneTexte 1">
            <a:extLst>
              <a:ext uri="{FF2B5EF4-FFF2-40B4-BE49-F238E27FC236}">
                <a16:creationId xmlns:a16="http://schemas.microsoft.com/office/drawing/2014/main" id="{BB8E2161-C894-71EE-5D94-BF8A1B173012}"/>
              </a:ext>
            </a:extLst>
          </p:cNvPr>
          <p:cNvSpPr txBox="1"/>
          <p:nvPr/>
        </p:nvSpPr>
        <p:spPr>
          <a:xfrm>
            <a:off x="484908" y="609601"/>
            <a:ext cx="5680364" cy="584775"/>
          </a:xfrm>
          <a:prstGeom prst="rect">
            <a:avLst/>
          </a:prstGeom>
          <a:noFill/>
        </p:spPr>
        <p:txBody>
          <a:bodyPr wrap="square" rtlCol="0">
            <a:spAutoFit/>
          </a:bodyPr>
          <a:lstStyle/>
          <a:p>
            <a:r>
              <a:rPr lang="fr-FR" sz="3200" dirty="0">
                <a:solidFill>
                  <a:srgbClr val="B4A791"/>
                </a:solidFill>
                <a:latin typeface="ORGANICAL PERSONAL USE" pitchFamily="2" charset="0"/>
              </a:rPr>
              <a:t>INTENTION DE RÉALISATION</a:t>
            </a:r>
          </a:p>
        </p:txBody>
      </p:sp>
      <p:sp>
        <p:nvSpPr>
          <p:cNvPr id="3" name="ZoneTexte 2">
            <a:extLst>
              <a:ext uri="{FF2B5EF4-FFF2-40B4-BE49-F238E27FC236}">
                <a16:creationId xmlns:a16="http://schemas.microsoft.com/office/drawing/2014/main" id="{2B46C1C4-189C-8D2F-E507-ED8EBA35725B}"/>
              </a:ext>
            </a:extLst>
          </p:cNvPr>
          <p:cNvSpPr txBox="1"/>
          <p:nvPr/>
        </p:nvSpPr>
        <p:spPr>
          <a:xfrm>
            <a:off x="484907" y="1492240"/>
            <a:ext cx="10730347" cy="3416320"/>
          </a:xfrm>
          <a:prstGeom prst="rect">
            <a:avLst/>
          </a:prstGeom>
          <a:noFill/>
        </p:spPr>
        <p:txBody>
          <a:bodyPr wrap="square" rtlCol="0">
            <a:spAutoFit/>
          </a:bodyPr>
          <a:lstStyle/>
          <a:p>
            <a:r>
              <a:rPr lang="fr-FR" dirty="0"/>
              <a:t>‘’</a:t>
            </a:r>
            <a:r>
              <a:rPr lang="fr-FR" b="1" dirty="0"/>
              <a:t>NEMOSTALGIE</a:t>
            </a:r>
            <a:r>
              <a:rPr lang="fr-FR" dirty="0"/>
              <a:t>’’ la vidéo commence avec Nemo et Dory qui sortent de leur anémone en se tenant la nageoire ils arrivent dans un champ plein de coraux </a:t>
            </a:r>
            <a:r>
              <a:rPr lang="fr-FR" dirty="0">
                <a:solidFill>
                  <a:srgbClr val="B4A791"/>
                </a:solidFill>
              </a:rPr>
              <a:t>- couleurs vives, musique joyeuse - </a:t>
            </a:r>
            <a:r>
              <a:rPr lang="fr-FR" dirty="0"/>
              <a:t>le plan passe en </a:t>
            </a:r>
            <a:r>
              <a:rPr lang="fr-FR" i="1" dirty="0"/>
              <a:t>vue du dessus </a:t>
            </a:r>
            <a:r>
              <a:rPr lang="fr-FR" dirty="0"/>
              <a:t>ils ce tiennent les nageoires et tournent en rond comme des amoureux. </a:t>
            </a:r>
          </a:p>
          <a:p>
            <a:r>
              <a:rPr lang="fr-FR" dirty="0"/>
              <a:t>Changement de plan </a:t>
            </a:r>
            <a:r>
              <a:rPr lang="fr-FR" i="1" dirty="0"/>
              <a:t>POV</a:t>
            </a:r>
            <a:r>
              <a:rPr lang="fr-FR" dirty="0"/>
              <a:t> de Nemo il regarde Dori qui lui sourit on voit en arrière plan au fur et a mesure qu’ils tournent les couleurs des coraux défiler, elle essaie de lui dire quelque chose mais des bulles sortent de sa bouche ‘’</a:t>
            </a:r>
            <a:r>
              <a:rPr lang="fr-FR" dirty="0" err="1"/>
              <a:t>bllblllbllbllll</a:t>
            </a:r>
            <a:r>
              <a:rPr lang="fr-FR" dirty="0"/>
              <a:t>’’ </a:t>
            </a:r>
            <a:r>
              <a:rPr lang="fr-FR" dirty="0">
                <a:solidFill>
                  <a:srgbClr val="B4A791"/>
                </a:solidFill>
              </a:rPr>
              <a:t>- la musique devient brouillon (fausse notes/stridentes) -</a:t>
            </a:r>
            <a:r>
              <a:rPr lang="fr-FR" dirty="0">
                <a:solidFill>
                  <a:srgbClr val="FFC000"/>
                </a:solidFill>
              </a:rPr>
              <a:t> </a:t>
            </a:r>
            <a:r>
              <a:rPr lang="fr-FR" dirty="0"/>
              <a:t>le visage de Dori se décompose </a:t>
            </a:r>
            <a:r>
              <a:rPr lang="fr-FR" i="1" dirty="0"/>
              <a:t>effet tunnel fondu au noir</a:t>
            </a:r>
            <a:r>
              <a:rPr lang="fr-FR" dirty="0"/>
              <a:t>.</a:t>
            </a:r>
            <a:endParaRPr lang="fr-FR" dirty="0">
              <a:solidFill>
                <a:srgbClr val="FFC000"/>
              </a:solidFill>
            </a:endParaRPr>
          </a:p>
          <a:p>
            <a:r>
              <a:rPr lang="fr-FR" i="1" dirty="0"/>
              <a:t>Gros plan</a:t>
            </a:r>
            <a:r>
              <a:rPr lang="fr-FR" dirty="0"/>
              <a:t> sur le visage de Nemo vieux qui se réveille en sursaut </a:t>
            </a:r>
            <a:r>
              <a:rPr lang="fr-FR" dirty="0">
                <a:solidFill>
                  <a:srgbClr val="B4A791"/>
                </a:solidFill>
              </a:rPr>
              <a:t>- couleur mornes/ternes, plus aucune musique -  </a:t>
            </a:r>
            <a:r>
              <a:rPr lang="fr-FR" i="1" dirty="0"/>
              <a:t>POV</a:t>
            </a:r>
            <a:r>
              <a:rPr lang="fr-FR" dirty="0"/>
              <a:t> de Nemo qui écarte son anémone offrant une vision de coraux mourant  la </a:t>
            </a:r>
            <a:r>
              <a:rPr lang="fr-FR" i="1" dirty="0"/>
              <a:t>camera sort en travelling arrière pour partir sur une vue drone</a:t>
            </a:r>
            <a:r>
              <a:rPr lang="fr-FR" dirty="0"/>
              <a:t>, vision d’un récif mourant.</a:t>
            </a:r>
          </a:p>
          <a:p>
            <a:r>
              <a:rPr lang="fr-FR" dirty="0"/>
              <a:t>Flou de l’image et affichage du premier texte </a:t>
            </a:r>
            <a:r>
              <a:rPr lang="fr-FR" dirty="0">
                <a:solidFill>
                  <a:srgbClr val="B4A791"/>
                </a:solidFill>
              </a:rPr>
              <a:t>- voix solennelle/grave de femme - </a:t>
            </a:r>
            <a:r>
              <a:rPr lang="fr-FR" dirty="0"/>
              <a:t>*lit le texte* (style prévention routière), affichage du second texte </a:t>
            </a:r>
            <a:r>
              <a:rPr lang="fr-FR" dirty="0">
                <a:solidFill>
                  <a:srgbClr val="B4A791"/>
                </a:solidFill>
              </a:rPr>
              <a:t>- voix avec espoir - </a:t>
            </a:r>
            <a:r>
              <a:rPr lang="fr-FR" dirty="0"/>
              <a:t>*lit le texte*.</a:t>
            </a:r>
            <a:endParaRPr lang="fr-FR" dirty="0">
              <a:solidFill>
                <a:srgbClr val="FFC000"/>
              </a:solidFill>
            </a:endParaRPr>
          </a:p>
        </p:txBody>
      </p:sp>
      <p:sp>
        <p:nvSpPr>
          <p:cNvPr id="4" name="ZoneTexte 3">
            <a:extLst>
              <a:ext uri="{FF2B5EF4-FFF2-40B4-BE49-F238E27FC236}">
                <a16:creationId xmlns:a16="http://schemas.microsoft.com/office/drawing/2014/main" id="{5A3243C0-5E53-C8BC-6922-1263F0F138DC}"/>
              </a:ext>
            </a:extLst>
          </p:cNvPr>
          <p:cNvSpPr txBox="1"/>
          <p:nvPr/>
        </p:nvSpPr>
        <p:spPr>
          <a:xfrm>
            <a:off x="71251" y="6441765"/>
            <a:ext cx="261257" cy="369332"/>
          </a:xfrm>
          <a:prstGeom prst="rect">
            <a:avLst/>
          </a:prstGeom>
          <a:noFill/>
        </p:spPr>
        <p:txBody>
          <a:bodyPr wrap="square" rtlCol="0">
            <a:spAutoFit/>
          </a:bodyPr>
          <a:lstStyle/>
          <a:p>
            <a:r>
              <a:rPr lang="fr-FR" dirty="0"/>
              <a:t>4</a:t>
            </a:r>
          </a:p>
        </p:txBody>
      </p:sp>
    </p:spTree>
    <p:extLst>
      <p:ext uri="{BB962C8B-B14F-4D97-AF65-F5344CB8AC3E}">
        <p14:creationId xmlns:p14="http://schemas.microsoft.com/office/powerpoint/2010/main" val="3984978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C04A9DA-DE09-54B8-0931-E815BACA48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9069" y="-2068489"/>
            <a:ext cx="14199530" cy="12708780"/>
          </a:xfrm>
          <a:prstGeom prst="rect">
            <a:avLst/>
          </a:prstGeom>
        </p:spPr>
      </p:pic>
      <p:pic>
        <p:nvPicPr>
          <p:cNvPr id="8" name="Image 7">
            <a:extLst>
              <a:ext uri="{FF2B5EF4-FFF2-40B4-BE49-F238E27FC236}">
                <a16:creationId xmlns:a16="http://schemas.microsoft.com/office/drawing/2014/main" id="{C1C657AC-6168-18AA-1262-4C835C8E7C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508583">
            <a:off x="-7895712" y="-1826034"/>
            <a:ext cx="14199530" cy="12708780"/>
          </a:xfrm>
          <a:prstGeom prst="rect">
            <a:avLst/>
          </a:prstGeom>
        </p:spPr>
      </p:pic>
      <p:sp>
        <p:nvSpPr>
          <p:cNvPr id="3" name="ZoneTexte 2">
            <a:extLst>
              <a:ext uri="{FF2B5EF4-FFF2-40B4-BE49-F238E27FC236}">
                <a16:creationId xmlns:a16="http://schemas.microsoft.com/office/drawing/2014/main" id="{CCF78AC6-5763-C313-F58D-23A3DFC8EAD5}"/>
              </a:ext>
            </a:extLst>
          </p:cNvPr>
          <p:cNvSpPr txBox="1"/>
          <p:nvPr/>
        </p:nvSpPr>
        <p:spPr>
          <a:xfrm>
            <a:off x="484907" y="533401"/>
            <a:ext cx="5680364" cy="584775"/>
          </a:xfrm>
          <a:prstGeom prst="rect">
            <a:avLst/>
          </a:prstGeom>
          <a:noFill/>
        </p:spPr>
        <p:txBody>
          <a:bodyPr wrap="square" rtlCol="0">
            <a:spAutoFit/>
          </a:bodyPr>
          <a:lstStyle/>
          <a:p>
            <a:r>
              <a:rPr lang="fr-FR" sz="3200" dirty="0">
                <a:solidFill>
                  <a:srgbClr val="286625"/>
                </a:solidFill>
                <a:latin typeface="ORGANICAL PERSONAL USE" pitchFamily="2" charset="0"/>
              </a:rPr>
              <a:t>INTENTION DE RÉALISATION</a:t>
            </a:r>
          </a:p>
        </p:txBody>
      </p:sp>
      <p:sp>
        <p:nvSpPr>
          <p:cNvPr id="5" name="ZoneTexte 4">
            <a:extLst>
              <a:ext uri="{FF2B5EF4-FFF2-40B4-BE49-F238E27FC236}">
                <a16:creationId xmlns:a16="http://schemas.microsoft.com/office/drawing/2014/main" id="{EB6C8359-5FCA-0607-1516-ABAE9DA7AD91}"/>
              </a:ext>
            </a:extLst>
          </p:cNvPr>
          <p:cNvSpPr txBox="1"/>
          <p:nvPr/>
        </p:nvSpPr>
        <p:spPr>
          <a:xfrm>
            <a:off x="484907" y="1526371"/>
            <a:ext cx="10882747" cy="5355312"/>
          </a:xfrm>
          <a:prstGeom prst="rect">
            <a:avLst/>
          </a:prstGeom>
          <a:noFill/>
        </p:spPr>
        <p:txBody>
          <a:bodyPr wrap="square">
            <a:spAutoFit/>
          </a:bodyPr>
          <a:lstStyle/>
          <a:p>
            <a:r>
              <a:rPr lang="fr-FR" dirty="0"/>
              <a:t>‘‘</a:t>
            </a:r>
            <a:r>
              <a:rPr lang="fr-FR" b="1" dirty="0"/>
              <a:t>COPAINS COMME POISSONS</a:t>
            </a:r>
            <a:r>
              <a:rPr lang="fr-FR" dirty="0"/>
              <a:t>’’ </a:t>
            </a:r>
            <a:r>
              <a:rPr lang="fr-FR" dirty="0">
                <a:solidFill>
                  <a:srgbClr val="286625"/>
                </a:solidFill>
              </a:rPr>
              <a:t>- musique basic - </a:t>
            </a:r>
            <a:r>
              <a:rPr lang="fr-FR" i="1" dirty="0"/>
              <a:t>plan fixe </a:t>
            </a:r>
            <a:r>
              <a:rPr lang="fr-FR" dirty="0"/>
              <a:t>sur le professeur qui se présente à nous, il est devant un tableau noir de salle de classe. Il tire une cordelette qui déroule une image de corail il nous explique brièvement ce qu’est un corail et ces différentes parties (il tient une baguette en bois et s’en sert pour nous montrer des points précis de l’image. Il nous annonce que les coraux peuvent avoir plusieurs formes et tire pleins de fois sur la cordelette affichant rapidement pleins de coraux différents. </a:t>
            </a:r>
          </a:p>
          <a:p>
            <a:r>
              <a:rPr lang="fr-FR" dirty="0">
                <a:solidFill>
                  <a:srgbClr val="286625"/>
                </a:solidFill>
              </a:rPr>
              <a:t>- bruits d’eau - </a:t>
            </a:r>
            <a:r>
              <a:rPr lang="fr-FR" dirty="0"/>
              <a:t>Scène suivante on le retrouve sur la plage masque, tuba, Boué canard. On le suis dans l’eau où il nous montre les coraux </a:t>
            </a:r>
            <a:r>
              <a:rPr lang="fr-FR" i="1" dirty="0"/>
              <a:t>vus du dessus </a:t>
            </a:r>
            <a:r>
              <a:rPr lang="fr-FR" dirty="0"/>
              <a:t>dans leur habitat naturel et </a:t>
            </a:r>
            <a:r>
              <a:rPr lang="fr-FR" dirty="0" err="1"/>
              <a:t>continut</a:t>
            </a:r>
            <a:r>
              <a:rPr lang="fr-FR" dirty="0"/>
              <a:t> de nous expliquer des trucs, la camera fais des </a:t>
            </a:r>
            <a:r>
              <a:rPr lang="fr-FR" i="1" dirty="0"/>
              <a:t>zoom</a:t>
            </a:r>
            <a:r>
              <a:rPr lang="fr-FR" dirty="0"/>
              <a:t> sur les coraux et les poissons. Le professeur sort de l’eau la </a:t>
            </a:r>
            <a:r>
              <a:rPr lang="fr-FR" i="1" dirty="0"/>
              <a:t>camera le suis, </a:t>
            </a:r>
            <a:r>
              <a:rPr lang="fr-FR" dirty="0"/>
              <a:t>sur la plage il rejoint l’équipe de Coral Guardian.</a:t>
            </a:r>
          </a:p>
          <a:p>
            <a:r>
              <a:rPr lang="fr-FR" i="1" dirty="0">
                <a:solidFill>
                  <a:srgbClr val="286625"/>
                </a:solidFill>
              </a:rPr>
              <a:t>- bruits de plage - </a:t>
            </a:r>
            <a:r>
              <a:rPr lang="fr-FR" i="1" dirty="0"/>
              <a:t>Gros plan </a:t>
            </a:r>
            <a:r>
              <a:rPr lang="fr-FR" dirty="0"/>
              <a:t>sur 4 ou 5 personnages principaux au sein de l’asso et présentation par le professeur de ces derniers.</a:t>
            </a:r>
          </a:p>
          <a:p>
            <a:r>
              <a:rPr lang="fr-FR" i="1" dirty="0"/>
              <a:t>Passage flou</a:t>
            </a:r>
            <a:r>
              <a:rPr lang="fr-FR" dirty="0"/>
              <a:t> vers le professeur à gauche qui nous parle des dangers qui menacent les récifs coraliens et ce que l’équipe met en place pour lutter.</a:t>
            </a:r>
          </a:p>
          <a:p>
            <a:r>
              <a:rPr lang="fr-FR" i="1" dirty="0" err="1"/>
              <a:t>Dézoom</a:t>
            </a:r>
            <a:r>
              <a:rPr lang="fr-FR" dirty="0"/>
              <a:t> Un enfant court vers le prof en tenant un crabe et demande si il peut l’adopter, le prof répond non, jette le crabe à l’eau, et dis à l’enfant que en revanche il peut adopter un corail et faire une bonne action via le site de Coral Guardian, l’enfant et le prof regarde le spectateur avec un regard et un sourire qui laisse sous entendre ‘’ce dernier message vous était destiné’’. </a:t>
            </a:r>
          </a:p>
          <a:p>
            <a:r>
              <a:rPr lang="fr-FR" i="1" dirty="0"/>
              <a:t>Fondu au noir </a:t>
            </a:r>
            <a:r>
              <a:rPr lang="fr-FR" dirty="0"/>
              <a:t>comme dans les cartoon.</a:t>
            </a:r>
          </a:p>
          <a:p>
            <a:endParaRPr lang="fr-FR" dirty="0"/>
          </a:p>
        </p:txBody>
      </p:sp>
      <p:sp>
        <p:nvSpPr>
          <p:cNvPr id="2" name="ZoneTexte 1">
            <a:extLst>
              <a:ext uri="{FF2B5EF4-FFF2-40B4-BE49-F238E27FC236}">
                <a16:creationId xmlns:a16="http://schemas.microsoft.com/office/drawing/2014/main" id="{3D84BE78-CC3E-318C-35F1-24FB0C465797}"/>
              </a:ext>
            </a:extLst>
          </p:cNvPr>
          <p:cNvSpPr txBox="1"/>
          <p:nvPr/>
        </p:nvSpPr>
        <p:spPr>
          <a:xfrm>
            <a:off x="71251" y="6441765"/>
            <a:ext cx="261257" cy="369332"/>
          </a:xfrm>
          <a:prstGeom prst="rect">
            <a:avLst/>
          </a:prstGeom>
          <a:noFill/>
        </p:spPr>
        <p:txBody>
          <a:bodyPr wrap="square" rtlCol="0">
            <a:spAutoFit/>
          </a:bodyPr>
          <a:lstStyle/>
          <a:p>
            <a:r>
              <a:rPr lang="fr-FR" dirty="0"/>
              <a:t>5</a:t>
            </a:r>
          </a:p>
        </p:txBody>
      </p:sp>
    </p:spTree>
    <p:extLst>
      <p:ext uri="{BB962C8B-B14F-4D97-AF65-F5344CB8AC3E}">
        <p14:creationId xmlns:p14="http://schemas.microsoft.com/office/powerpoint/2010/main" val="1647686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3155408-3465-8957-D791-FADE627B30FA}"/>
              </a:ext>
            </a:extLst>
          </p:cNvPr>
          <p:cNvSpPr txBox="1"/>
          <p:nvPr/>
        </p:nvSpPr>
        <p:spPr>
          <a:xfrm>
            <a:off x="193090" y="191024"/>
            <a:ext cx="2699923" cy="584775"/>
          </a:xfrm>
          <a:prstGeom prst="rect">
            <a:avLst/>
          </a:prstGeom>
          <a:noFill/>
        </p:spPr>
        <p:txBody>
          <a:bodyPr wrap="square" rtlCol="0">
            <a:spAutoFit/>
          </a:bodyPr>
          <a:lstStyle/>
          <a:p>
            <a:pPr algn="ctr"/>
            <a:r>
              <a:rPr lang="fr-FR" sz="3200" dirty="0">
                <a:solidFill>
                  <a:srgbClr val="1C3D8B"/>
                </a:solidFill>
                <a:latin typeface="ORGANICAL PERSONAL USE" pitchFamily="2" charset="0"/>
              </a:rPr>
              <a:t>Storyboard</a:t>
            </a:r>
          </a:p>
        </p:txBody>
      </p:sp>
      <p:grpSp>
        <p:nvGrpSpPr>
          <p:cNvPr id="21" name="Groupe 20">
            <a:extLst>
              <a:ext uri="{FF2B5EF4-FFF2-40B4-BE49-F238E27FC236}">
                <a16:creationId xmlns:a16="http://schemas.microsoft.com/office/drawing/2014/main" id="{0C3D52FF-E243-F017-A3D5-D60B1CE49918}"/>
              </a:ext>
            </a:extLst>
          </p:cNvPr>
          <p:cNvGrpSpPr/>
          <p:nvPr/>
        </p:nvGrpSpPr>
        <p:grpSpPr>
          <a:xfrm>
            <a:off x="3361650" y="191024"/>
            <a:ext cx="8638365" cy="6475952"/>
            <a:chOff x="2619887" y="896503"/>
            <a:chExt cx="6953114" cy="5212564"/>
          </a:xfrm>
        </p:grpSpPr>
        <p:pic>
          <p:nvPicPr>
            <p:cNvPr id="4" name="Image 3">
              <a:extLst>
                <a:ext uri="{FF2B5EF4-FFF2-40B4-BE49-F238E27FC236}">
                  <a16:creationId xmlns:a16="http://schemas.microsoft.com/office/drawing/2014/main" id="{01850F8A-C273-F4EB-9A81-CCBE69071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9892" y="896504"/>
              <a:ext cx="2286001" cy="1713896"/>
            </a:xfrm>
            <a:prstGeom prst="rect">
              <a:avLst/>
            </a:prstGeom>
          </p:spPr>
        </p:pic>
        <p:pic>
          <p:nvPicPr>
            <p:cNvPr id="6" name="Image 5">
              <a:extLst>
                <a:ext uri="{FF2B5EF4-FFF2-40B4-BE49-F238E27FC236}">
                  <a16:creationId xmlns:a16="http://schemas.microsoft.com/office/drawing/2014/main" id="{8156E33E-5C7C-C0A1-3E1A-9872715418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3" y="896503"/>
              <a:ext cx="2285999" cy="1713895"/>
            </a:xfrm>
            <a:prstGeom prst="rect">
              <a:avLst/>
            </a:prstGeom>
          </p:spPr>
        </p:pic>
        <p:pic>
          <p:nvPicPr>
            <p:cNvPr id="8" name="Image 7">
              <a:extLst>
                <a:ext uri="{FF2B5EF4-FFF2-40B4-BE49-F238E27FC236}">
                  <a16:creationId xmlns:a16="http://schemas.microsoft.com/office/drawing/2014/main" id="{20744AA1-EAA4-0D39-C25C-D2357B197C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86112" y="896503"/>
              <a:ext cx="2285999" cy="1713895"/>
            </a:xfrm>
            <a:prstGeom prst="rect">
              <a:avLst/>
            </a:prstGeom>
          </p:spPr>
        </p:pic>
        <p:pic>
          <p:nvPicPr>
            <p:cNvPr id="10" name="Image 9">
              <a:extLst>
                <a:ext uri="{FF2B5EF4-FFF2-40B4-BE49-F238E27FC236}">
                  <a16:creationId xmlns:a16="http://schemas.microsoft.com/office/drawing/2014/main" id="{511A4D25-B384-05D3-369C-E2508637BB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19887" y="2645715"/>
              <a:ext cx="2286000" cy="1713895"/>
            </a:xfrm>
            <a:prstGeom prst="rect">
              <a:avLst/>
            </a:prstGeom>
          </p:spPr>
        </p:pic>
        <p:pic>
          <p:nvPicPr>
            <p:cNvPr id="12" name="Image 11">
              <a:extLst>
                <a:ext uri="{FF2B5EF4-FFF2-40B4-BE49-F238E27FC236}">
                  <a16:creationId xmlns:a16="http://schemas.microsoft.com/office/drawing/2014/main" id="{B877488F-D0BB-5EC4-0496-4F855A2BDC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53000" y="2645717"/>
              <a:ext cx="2285999" cy="1713895"/>
            </a:xfrm>
            <a:prstGeom prst="rect">
              <a:avLst/>
            </a:prstGeom>
          </p:spPr>
        </p:pic>
        <p:pic>
          <p:nvPicPr>
            <p:cNvPr id="14" name="Image 13">
              <a:extLst>
                <a:ext uri="{FF2B5EF4-FFF2-40B4-BE49-F238E27FC236}">
                  <a16:creationId xmlns:a16="http://schemas.microsoft.com/office/drawing/2014/main" id="{8FA7E893-0BFA-16EC-4AB9-549E513C5C0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86109" y="2645715"/>
              <a:ext cx="2285999" cy="1713895"/>
            </a:xfrm>
            <a:prstGeom prst="rect">
              <a:avLst/>
            </a:prstGeom>
          </p:spPr>
        </p:pic>
        <p:pic>
          <p:nvPicPr>
            <p:cNvPr id="16" name="Image 15">
              <a:extLst>
                <a:ext uri="{FF2B5EF4-FFF2-40B4-BE49-F238E27FC236}">
                  <a16:creationId xmlns:a16="http://schemas.microsoft.com/office/drawing/2014/main" id="{3362F4C9-3CD1-BD4F-1117-4D6B5201870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19889" y="4394927"/>
              <a:ext cx="2285998" cy="1713894"/>
            </a:xfrm>
            <a:prstGeom prst="rect">
              <a:avLst/>
            </a:prstGeom>
          </p:spPr>
        </p:pic>
        <p:pic>
          <p:nvPicPr>
            <p:cNvPr id="18" name="Image 17">
              <a:extLst>
                <a:ext uri="{FF2B5EF4-FFF2-40B4-BE49-F238E27FC236}">
                  <a16:creationId xmlns:a16="http://schemas.microsoft.com/office/drawing/2014/main" id="{FC23F718-CA59-BC5E-7619-64C63AA3C98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52999" y="4394927"/>
              <a:ext cx="2286000" cy="1713895"/>
            </a:xfrm>
            <a:prstGeom prst="rect">
              <a:avLst/>
            </a:prstGeom>
          </p:spPr>
        </p:pic>
        <p:pic>
          <p:nvPicPr>
            <p:cNvPr id="19" name="Image 18">
              <a:extLst>
                <a:ext uri="{FF2B5EF4-FFF2-40B4-BE49-F238E27FC236}">
                  <a16:creationId xmlns:a16="http://schemas.microsoft.com/office/drawing/2014/main" id="{094AB302-3A42-9CF0-CDA0-799E8148E0E7}"/>
                </a:ext>
              </a:extLst>
            </p:cNvPr>
            <p:cNvPicPr>
              <a:picLocks noChangeAspect="1"/>
            </p:cNvPicPr>
            <p:nvPr/>
          </p:nvPicPr>
          <p:blipFill>
            <a:blip r:embed="rId10">
              <a:extLst>
                <a:ext uri="{BEBA8EAE-BF5A-486C-A8C5-ECC9F3942E4B}">
                  <a14:imgProps xmlns:a14="http://schemas.microsoft.com/office/drawing/2010/main">
                    <a14:imgLayer r:embed="rId11">
                      <a14:imgEffect>
                        <a14:sharpenSoften amount="-100000"/>
                      </a14:imgEffect>
                    </a14:imgLayer>
                  </a14:imgProps>
                </a:ext>
              </a:extLst>
            </a:blip>
            <a:stretch>
              <a:fillRect/>
            </a:stretch>
          </p:blipFill>
          <p:spPr>
            <a:xfrm>
              <a:off x="7285179" y="4394693"/>
              <a:ext cx="2287822" cy="1714374"/>
            </a:xfrm>
            <a:prstGeom prst="rect">
              <a:avLst/>
            </a:prstGeom>
          </p:spPr>
        </p:pic>
        <p:sp>
          <p:nvSpPr>
            <p:cNvPr id="20" name="ZoneTexte 19">
              <a:extLst>
                <a:ext uri="{FF2B5EF4-FFF2-40B4-BE49-F238E27FC236}">
                  <a16:creationId xmlns:a16="http://schemas.microsoft.com/office/drawing/2014/main" id="{AF95F5FD-4376-80C3-4FD0-74EA0DC34E01}"/>
                </a:ext>
              </a:extLst>
            </p:cNvPr>
            <p:cNvSpPr txBox="1"/>
            <p:nvPr/>
          </p:nvSpPr>
          <p:spPr>
            <a:xfrm>
              <a:off x="7345664" y="4790209"/>
              <a:ext cx="2166852" cy="923330"/>
            </a:xfrm>
            <a:prstGeom prst="rect">
              <a:avLst/>
            </a:prstGeom>
            <a:noFill/>
          </p:spPr>
          <p:txBody>
            <a:bodyPr wrap="square" rtlCol="0">
              <a:spAutoFit/>
            </a:bodyPr>
            <a:lstStyle/>
            <a:p>
              <a:pPr algn="ctr"/>
              <a:r>
                <a:rPr lang="fr-FR" dirty="0">
                  <a:solidFill>
                    <a:schemeClr val="bg1"/>
                  </a:solidFill>
                  <a:latin typeface="Arial Black" panose="020B0A04020102020204" pitchFamily="34" charset="0"/>
                </a:rPr>
                <a:t>‘‘RGID OUNE FOSN DSF D NFO SND DDD’’</a:t>
              </a:r>
            </a:p>
          </p:txBody>
        </p:sp>
      </p:grpSp>
      <p:sp>
        <p:nvSpPr>
          <p:cNvPr id="3" name="ZoneTexte 2">
            <a:extLst>
              <a:ext uri="{FF2B5EF4-FFF2-40B4-BE49-F238E27FC236}">
                <a16:creationId xmlns:a16="http://schemas.microsoft.com/office/drawing/2014/main" id="{7012FADF-1CEA-8FAF-EDCB-A0CB54368F62}"/>
              </a:ext>
            </a:extLst>
          </p:cNvPr>
          <p:cNvSpPr txBox="1"/>
          <p:nvPr/>
        </p:nvSpPr>
        <p:spPr>
          <a:xfrm>
            <a:off x="71251" y="6441765"/>
            <a:ext cx="261257" cy="369332"/>
          </a:xfrm>
          <a:prstGeom prst="rect">
            <a:avLst/>
          </a:prstGeom>
          <a:noFill/>
        </p:spPr>
        <p:txBody>
          <a:bodyPr wrap="square" rtlCol="0">
            <a:spAutoFit/>
          </a:bodyPr>
          <a:lstStyle/>
          <a:p>
            <a:r>
              <a:rPr lang="fr-FR" dirty="0"/>
              <a:t>6</a:t>
            </a:r>
          </a:p>
        </p:txBody>
      </p:sp>
      <p:sp>
        <p:nvSpPr>
          <p:cNvPr id="7" name="ZoneTexte 6">
            <a:extLst>
              <a:ext uri="{FF2B5EF4-FFF2-40B4-BE49-F238E27FC236}">
                <a16:creationId xmlns:a16="http://schemas.microsoft.com/office/drawing/2014/main" id="{819FF7AD-B6F1-47E2-BA59-D3E8787B3A11}"/>
              </a:ext>
            </a:extLst>
          </p:cNvPr>
          <p:cNvSpPr txBox="1"/>
          <p:nvPr/>
        </p:nvSpPr>
        <p:spPr>
          <a:xfrm>
            <a:off x="1381307" y="1859187"/>
            <a:ext cx="323487" cy="3139321"/>
          </a:xfrm>
          <a:prstGeom prst="rect">
            <a:avLst/>
          </a:prstGeom>
          <a:noFill/>
        </p:spPr>
        <p:txBody>
          <a:bodyPr wrap="square">
            <a:spAutoFit/>
          </a:bodyPr>
          <a:lstStyle/>
          <a:p>
            <a:pPr algn="ctr"/>
            <a:r>
              <a:rPr lang="fr-FR" b="1" dirty="0"/>
              <a:t>NEMOSTALGIE</a:t>
            </a:r>
            <a:endParaRPr lang="fr-FR" dirty="0"/>
          </a:p>
        </p:txBody>
      </p:sp>
    </p:spTree>
    <p:extLst>
      <p:ext uri="{BB962C8B-B14F-4D97-AF65-F5344CB8AC3E}">
        <p14:creationId xmlns:p14="http://schemas.microsoft.com/office/powerpoint/2010/main" val="371076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e 21">
            <a:extLst>
              <a:ext uri="{FF2B5EF4-FFF2-40B4-BE49-F238E27FC236}">
                <a16:creationId xmlns:a16="http://schemas.microsoft.com/office/drawing/2014/main" id="{41894C73-4DD2-4664-590A-158BD8F83675}"/>
              </a:ext>
            </a:extLst>
          </p:cNvPr>
          <p:cNvGrpSpPr/>
          <p:nvPr/>
        </p:nvGrpSpPr>
        <p:grpSpPr>
          <a:xfrm>
            <a:off x="3329047" y="129144"/>
            <a:ext cx="8712532" cy="6599712"/>
            <a:chOff x="2224642" y="391885"/>
            <a:chExt cx="7813965" cy="5860473"/>
          </a:xfrm>
        </p:grpSpPr>
        <p:pic>
          <p:nvPicPr>
            <p:cNvPr id="3" name="Image 2">
              <a:extLst>
                <a:ext uri="{FF2B5EF4-FFF2-40B4-BE49-F238E27FC236}">
                  <a16:creationId xmlns:a16="http://schemas.microsoft.com/office/drawing/2014/main" id="{B5A01DD2-4880-606D-59C7-FA2965D6FE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4642" y="391885"/>
              <a:ext cx="2557156" cy="1917867"/>
            </a:xfrm>
            <a:prstGeom prst="rect">
              <a:avLst/>
            </a:prstGeom>
          </p:spPr>
        </p:pic>
        <p:pic>
          <p:nvPicPr>
            <p:cNvPr id="5" name="Image 4">
              <a:extLst>
                <a:ext uri="{FF2B5EF4-FFF2-40B4-BE49-F238E27FC236}">
                  <a16:creationId xmlns:a16="http://schemas.microsoft.com/office/drawing/2014/main" id="{47E11DDE-4DA7-9AD6-D4A4-080F9B1F4E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3046" y="391885"/>
              <a:ext cx="2557156" cy="1917867"/>
            </a:xfrm>
            <a:prstGeom prst="rect">
              <a:avLst/>
            </a:prstGeom>
          </p:spPr>
        </p:pic>
        <p:pic>
          <p:nvPicPr>
            <p:cNvPr id="7" name="Image 6">
              <a:extLst>
                <a:ext uri="{FF2B5EF4-FFF2-40B4-BE49-F238E27FC236}">
                  <a16:creationId xmlns:a16="http://schemas.microsoft.com/office/drawing/2014/main" id="{6581B8DE-54C5-3630-88F2-B922BA44FC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1451" y="391885"/>
              <a:ext cx="2557156" cy="1917867"/>
            </a:xfrm>
            <a:prstGeom prst="rect">
              <a:avLst/>
            </a:prstGeom>
          </p:spPr>
        </p:pic>
        <p:pic>
          <p:nvPicPr>
            <p:cNvPr id="9" name="Image 8">
              <a:extLst>
                <a:ext uri="{FF2B5EF4-FFF2-40B4-BE49-F238E27FC236}">
                  <a16:creationId xmlns:a16="http://schemas.microsoft.com/office/drawing/2014/main" id="{6D74C9DF-CC52-3D65-65DF-891FA58ABA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4642" y="2363188"/>
              <a:ext cx="2557156" cy="1917867"/>
            </a:xfrm>
            <a:prstGeom prst="rect">
              <a:avLst/>
            </a:prstGeom>
          </p:spPr>
        </p:pic>
        <p:pic>
          <p:nvPicPr>
            <p:cNvPr id="11" name="Image 10">
              <a:extLst>
                <a:ext uri="{FF2B5EF4-FFF2-40B4-BE49-F238E27FC236}">
                  <a16:creationId xmlns:a16="http://schemas.microsoft.com/office/drawing/2014/main" id="{73B5FCFB-DEF1-80AF-D66D-F830E21A09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53046" y="2363188"/>
              <a:ext cx="2557156" cy="1917867"/>
            </a:xfrm>
            <a:prstGeom prst="rect">
              <a:avLst/>
            </a:prstGeom>
          </p:spPr>
        </p:pic>
        <p:pic>
          <p:nvPicPr>
            <p:cNvPr id="13" name="Image 12">
              <a:extLst>
                <a:ext uri="{FF2B5EF4-FFF2-40B4-BE49-F238E27FC236}">
                  <a16:creationId xmlns:a16="http://schemas.microsoft.com/office/drawing/2014/main" id="{DF6022E7-B327-C832-F860-610B689C89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81450" y="2363188"/>
              <a:ext cx="2557156" cy="1917867"/>
            </a:xfrm>
            <a:prstGeom prst="rect">
              <a:avLst/>
            </a:prstGeom>
          </p:spPr>
        </p:pic>
        <p:pic>
          <p:nvPicPr>
            <p:cNvPr id="17" name="Image 16">
              <a:extLst>
                <a:ext uri="{FF2B5EF4-FFF2-40B4-BE49-F238E27FC236}">
                  <a16:creationId xmlns:a16="http://schemas.microsoft.com/office/drawing/2014/main" id="{9CC91529-DD7C-E264-397A-795EC2C295D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24642" y="4334491"/>
              <a:ext cx="2557156" cy="1917867"/>
            </a:xfrm>
            <a:prstGeom prst="rect">
              <a:avLst/>
            </a:prstGeom>
          </p:spPr>
        </p:pic>
        <p:pic>
          <p:nvPicPr>
            <p:cNvPr id="19" name="Image 18">
              <a:extLst>
                <a:ext uri="{FF2B5EF4-FFF2-40B4-BE49-F238E27FC236}">
                  <a16:creationId xmlns:a16="http://schemas.microsoft.com/office/drawing/2014/main" id="{0CFF4439-C45A-9DD7-FF80-B4408CD3996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53046" y="4334492"/>
              <a:ext cx="2557155" cy="1917866"/>
            </a:xfrm>
            <a:prstGeom prst="rect">
              <a:avLst/>
            </a:prstGeom>
          </p:spPr>
        </p:pic>
        <p:pic>
          <p:nvPicPr>
            <p:cNvPr id="21" name="Image 20">
              <a:extLst>
                <a:ext uri="{FF2B5EF4-FFF2-40B4-BE49-F238E27FC236}">
                  <a16:creationId xmlns:a16="http://schemas.microsoft.com/office/drawing/2014/main" id="{AFCFE668-B694-B7EC-14D6-6D17A01CB39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481449" y="4334491"/>
              <a:ext cx="2557155" cy="1917866"/>
            </a:xfrm>
            <a:prstGeom prst="rect">
              <a:avLst/>
            </a:prstGeom>
          </p:spPr>
        </p:pic>
      </p:grpSp>
      <p:sp>
        <p:nvSpPr>
          <p:cNvPr id="23" name="ZoneTexte 22">
            <a:extLst>
              <a:ext uri="{FF2B5EF4-FFF2-40B4-BE49-F238E27FC236}">
                <a16:creationId xmlns:a16="http://schemas.microsoft.com/office/drawing/2014/main" id="{78F5C82A-A10D-93DA-973E-B88C85003D10}"/>
              </a:ext>
            </a:extLst>
          </p:cNvPr>
          <p:cNvSpPr txBox="1"/>
          <p:nvPr/>
        </p:nvSpPr>
        <p:spPr>
          <a:xfrm>
            <a:off x="71251" y="6441765"/>
            <a:ext cx="261257" cy="369332"/>
          </a:xfrm>
          <a:prstGeom prst="rect">
            <a:avLst/>
          </a:prstGeom>
          <a:noFill/>
        </p:spPr>
        <p:txBody>
          <a:bodyPr wrap="square" rtlCol="0">
            <a:spAutoFit/>
          </a:bodyPr>
          <a:lstStyle/>
          <a:p>
            <a:r>
              <a:rPr lang="fr-FR" dirty="0"/>
              <a:t>7</a:t>
            </a:r>
          </a:p>
        </p:txBody>
      </p:sp>
      <p:sp>
        <p:nvSpPr>
          <p:cNvPr id="25" name="ZoneTexte 24">
            <a:extLst>
              <a:ext uri="{FF2B5EF4-FFF2-40B4-BE49-F238E27FC236}">
                <a16:creationId xmlns:a16="http://schemas.microsoft.com/office/drawing/2014/main" id="{6D1D9A45-1C12-6B3E-7A87-085AA4FAA5FA}"/>
              </a:ext>
            </a:extLst>
          </p:cNvPr>
          <p:cNvSpPr txBox="1"/>
          <p:nvPr/>
        </p:nvSpPr>
        <p:spPr>
          <a:xfrm>
            <a:off x="1491487" y="335845"/>
            <a:ext cx="332511" cy="6186309"/>
          </a:xfrm>
          <a:prstGeom prst="rect">
            <a:avLst/>
          </a:prstGeom>
          <a:noFill/>
        </p:spPr>
        <p:txBody>
          <a:bodyPr wrap="square">
            <a:spAutoFit/>
          </a:bodyPr>
          <a:lstStyle/>
          <a:p>
            <a:pPr algn="ctr"/>
            <a:r>
              <a:rPr lang="fr-FR" b="1" dirty="0"/>
              <a:t>COPAINS </a:t>
            </a:r>
          </a:p>
          <a:p>
            <a:pPr algn="ctr"/>
            <a:r>
              <a:rPr lang="fr-FR" b="1" dirty="0"/>
              <a:t>  COMME </a:t>
            </a:r>
          </a:p>
          <a:p>
            <a:pPr algn="ctr"/>
            <a:endParaRPr lang="fr-FR" b="1" dirty="0"/>
          </a:p>
          <a:p>
            <a:pPr algn="ctr"/>
            <a:r>
              <a:rPr lang="fr-FR" b="1" dirty="0"/>
              <a:t>POISSONS</a:t>
            </a:r>
            <a:endParaRPr lang="fr-FR" dirty="0"/>
          </a:p>
        </p:txBody>
      </p:sp>
    </p:spTree>
    <p:extLst>
      <p:ext uri="{BB962C8B-B14F-4D97-AF65-F5344CB8AC3E}">
        <p14:creationId xmlns:p14="http://schemas.microsoft.com/office/powerpoint/2010/main" val="1425455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10295711-7EC1-CB8F-049F-06ABA1FF25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864426" y="1719637"/>
            <a:ext cx="13442868" cy="7715990"/>
          </a:xfrm>
          <a:prstGeom prst="rect">
            <a:avLst/>
          </a:prstGeom>
        </p:spPr>
      </p:pic>
      <p:pic>
        <p:nvPicPr>
          <p:cNvPr id="7" name="Image 6">
            <a:extLst>
              <a:ext uri="{FF2B5EF4-FFF2-40B4-BE49-F238E27FC236}">
                <a16:creationId xmlns:a16="http://schemas.microsoft.com/office/drawing/2014/main" id="{6472C433-68F0-C6A3-65C9-4D652038AD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4273" y="1413164"/>
            <a:ext cx="13162937" cy="7715990"/>
          </a:xfrm>
          <a:prstGeom prst="rect">
            <a:avLst/>
          </a:prstGeom>
        </p:spPr>
      </p:pic>
      <p:sp>
        <p:nvSpPr>
          <p:cNvPr id="2" name="ZoneTexte 1">
            <a:extLst>
              <a:ext uri="{FF2B5EF4-FFF2-40B4-BE49-F238E27FC236}">
                <a16:creationId xmlns:a16="http://schemas.microsoft.com/office/drawing/2014/main" id="{E0FFF4AC-2346-C8D3-36E3-07272EA6ED87}"/>
              </a:ext>
            </a:extLst>
          </p:cNvPr>
          <p:cNvSpPr txBox="1"/>
          <p:nvPr/>
        </p:nvSpPr>
        <p:spPr>
          <a:xfrm>
            <a:off x="71251" y="6441765"/>
            <a:ext cx="261257" cy="369332"/>
          </a:xfrm>
          <a:prstGeom prst="rect">
            <a:avLst/>
          </a:prstGeom>
          <a:noFill/>
        </p:spPr>
        <p:txBody>
          <a:bodyPr wrap="square" rtlCol="0">
            <a:spAutoFit/>
          </a:bodyPr>
          <a:lstStyle/>
          <a:p>
            <a:r>
              <a:rPr lang="fr-FR" dirty="0"/>
              <a:t>8</a:t>
            </a:r>
          </a:p>
        </p:txBody>
      </p:sp>
      <p:sp>
        <p:nvSpPr>
          <p:cNvPr id="4" name="ZoneTexte 3">
            <a:extLst>
              <a:ext uri="{FF2B5EF4-FFF2-40B4-BE49-F238E27FC236}">
                <a16:creationId xmlns:a16="http://schemas.microsoft.com/office/drawing/2014/main" id="{54793A3C-7025-9AF3-D3AB-5CB97255F7D1}"/>
              </a:ext>
            </a:extLst>
          </p:cNvPr>
          <p:cNvSpPr txBox="1"/>
          <p:nvPr/>
        </p:nvSpPr>
        <p:spPr>
          <a:xfrm>
            <a:off x="332508" y="604431"/>
            <a:ext cx="6095010" cy="584775"/>
          </a:xfrm>
          <a:prstGeom prst="rect">
            <a:avLst/>
          </a:prstGeom>
          <a:noFill/>
        </p:spPr>
        <p:txBody>
          <a:bodyPr wrap="square">
            <a:spAutoFit/>
          </a:bodyPr>
          <a:lstStyle/>
          <a:p>
            <a:r>
              <a:rPr lang="fr-FR" sz="3200" dirty="0">
                <a:solidFill>
                  <a:srgbClr val="286625"/>
                </a:solidFill>
                <a:latin typeface="ORGANICAL PERSONAL USE" pitchFamily="2" charset="0"/>
              </a:rPr>
              <a:t>Direction artistique</a:t>
            </a:r>
          </a:p>
        </p:txBody>
      </p:sp>
      <p:sp>
        <p:nvSpPr>
          <p:cNvPr id="5" name="ZoneTexte 4">
            <a:extLst>
              <a:ext uri="{FF2B5EF4-FFF2-40B4-BE49-F238E27FC236}">
                <a16:creationId xmlns:a16="http://schemas.microsoft.com/office/drawing/2014/main" id="{89547765-7909-4B8D-E23D-B84C12251C7A}"/>
              </a:ext>
            </a:extLst>
          </p:cNvPr>
          <p:cNvSpPr txBox="1"/>
          <p:nvPr/>
        </p:nvSpPr>
        <p:spPr>
          <a:xfrm>
            <a:off x="1174171" y="1828801"/>
            <a:ext cx="4411683" cy="1200329"/>
          </a:xfrm>
          <a:prstGeom prst="rect">
            <a:avLst/>
          </a:prstGeom>
          <a:noFill/>
        </p:spPr>
        <p:txBody>
          <a:bodyPr wrap="square" numCol="1" rtlCol="0">
            <a:spAutoFit/>
          </a:bodyPr>
          <a:lstStyle/>
          <a:p>
            <a:pPr algn="just"/>
            <a:r>
              <a:rPr lang="fr-FR" dirty="0"/>
              <a:t>Pour le format ‘‘</a:t>
            </a:r>
            <a:r>
              <a:rPr lang="fr-FR" b="1" dirty="0"/>
              <a:t>NEMOSTALGIE</a:t>
            </a:r>
            <a:r>
              <a:rPr lang="fr-FR" dirty="0"/>
              <a:t>’’ la direction artistique est la même que celle du film afin de rester le plus fidèle et le plus impactant possible.</a:t>
            </a:r>
          </a:p>
        </p:txBody>
      </p:sp>
      <p:pic>
        <p:nvPicPr>
          <p:cNvPr id="6" name="Image 5">
            <a:extLst>
              <a:ext uri="{FF2B5EF4-FFF2-40B4-BE49-F238E27FC236}">
                <a16:creationId xmlns:a16="http://schemas.microsoft.com/office/drawing/2014/main" id="{9CCB2114-84B2-C643-CB6F-37DF26F41CAF}"/>
              </a:ext>
            </a:extLst>
          </p:cNvPr>
          <p:cNvPicPr>
            <a:picLocks noChangeAspect="1"/>
          </p:cNvPicPr>
          <p:nvPr/>
        </p:nvPicPr>
        <p:blipFill>
          <a:blip r:embed="rId3"/>
          <a:stretch>
            <a:fillRect/>
          </a:stretch>
        </p:blipFill>
        <p:spPr>
          <a:xfrm>
            <a:off x="1244892" y="3267075"/>
            <a:ext cx="4270239" cy="2231200"/>
          </a:xfrm>
          <a:prstGeom prst="rect">
            <a:avLst/>
          </a:prstGeom>
        </p:spPr>
      </p:pic>
      <p:pic>
        <p:nvPicPr>
          <p:cNvPr id="9" name="Image 8">
            <a:extLst>
              <a:ext uri="{FF2B5EF4-FFF2-40B4-BE49-F238E27FC236}">
                <a16:creationId xmlns:a16="http://schemas.microsoft.com/office/drawing/2014/main" id="{ABD17025-F38D-6377-2F06-15E2E15078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5128" y="2889663"/>
            <a:ext cx="15525007" cy="7715990"/>
          </a:xfrm>
          <a:prstGeom prst="rect">
            <a:avLst/>
          </a:prstGeom>
        </p:spPr>
      </p:pic>
      <p:sp>
        <p:nvSpPr>
          <p:cNvPr id="10" name="ZoneTexte 9">
            <a:extLst>
              <a:ext uri="{FF2B5EF4-FFF2-40B4-BE49-F238E27FC236}">
                <a16:creationId xmlns:a16="http://schemas.microsoft.com/office/drawing/2014/main" id="{528A55CF-B52A-6C56-7214-6FD7397C522D}"/>
              </a:ext>
            </a:extLst>
          </p:cNvPr>
          <p:cNvSpPr txBox="1"/>
          <p:nvPr/>
        </p:nvSpPr>
        <p:spPr>
          <a:xfrm>
            <a:off x="6606148" y="1828801"/>
            <a:ext cx="4865416" cy="4247317"/>
          </a:xfrm>
          <a:prstGeom prst="rect">
            <a:avLst/>
          </a:prstGeom>
          <a:noFill/>
        </p:spPr>
        <p:txBody>
          <a:bodyPr wrap="square" rtlCol="0">
            <a:spAutoFit/>
          </a:bodyPr>
          <a:lstStyle/>
          <a:p>
            <a:pPr algn="just"/>
            <a:r>
              <a:rPr lang="fr-FR" dirty="0"/>
              <a:t>Dans ‘‘</a:t>
            </a:r>
            <a:r>
              <a:rPr lang="fr-FR" b="1" dirty="0"/>
              <a:t>COPAINS COMME POISSONS</a:t>
            </a:r>
            <a:r>
              <a:rPr lang="fr-FR" dirty="0"/>
              <a:t>’’ la direction artistique s’inspire des vidéos Arte ‘‘</a:t>
            </a:r>
            <a:r>
              <a:rPr lang="fr-FR" b="1" dirty="0"/>
              <a:t>Tu mourras moins bête</a:t>
            </a:r>
            <a:r>
              <a:rPr lang="fr-FR" dirty="0"/>
              <a:t>’’ un style peinture a l’aquarelle qui exclut les détails pour laisser toute l’attention du spectateur sur les informations orales du professeur.</a:t>
            </a:r>
          </a:p>
          <a:p>
            <a:pPr algn="just"/>
            <a:endParaRPr lang="fr-FR" dirty="0"/>
          </a:p>
          <a:p>
            <a:pPr algn="just"/>
            <a:endParaRPr lang="fr-FR" dirty="0"/>
          </a:p>
          <a:p>
            <a:pPr algn="just"/>
            <a:r>
              <a:rPr lang="fr-FR" dirty="0"/>
              <a:t>LIEN : </a:t>
            </a:r>
            <a:r>
              <a:rPr lang="fr-FR" dirty="0">
                <a:solidFill>
                  <a:schemeClr val="accent6">
                    <a:lumMod val="50000"/>
                  </a:schemeClr>
                </a:solidFill>
              </a:rPr>
              <a:t>https://www.arte.tv/fr/videos/RC-014384/tu-mourras-moins-bete/?at_campaign=SCW239&amp;at_medium=lien_sponsorise&amp;at_support=Google&amp;gclid=Cj0KCQiAgK2qBhCHARIsAGACuznytSppqhOcGpjw178sTUK0k9MvIuS8gryHmqMUeX4_sOckIpgdBbAaAkLXEALw_wcB&amp;gclsrc=aw.ds</a:t>
            </a:r>
          </a:p>
        </p:txBody>
      </p:sp>
    </p:spTree>
    <p:extLst>
      <p:ext uri="{BB962C8B-B14F-4D97-AF65-F5344CB8AC3E}">
        <p14:creationId xmlns:p14="http://schemas.microsoft.com/office/powerpoint/2010/main" val="453987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2EBFE6C5-564C-5B51-E98A-8D152A87DC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220688" y="3022271"/>
            <a:ext cx="5688452" cy="5080352"/>
          </a:xfrm>
          <a:prstGeom prst="rect">
            <a:avLst/>
          </a:prstGeom>
        </p:spPr>
      </p:pic>
      <p:pic>
        <p:nvPicPr>
          <p:cNvPr id="15" name="Image 14">
            <a:extLst>
              <a:ext uri="{FF2B5EF4-FFF2-40B4-BE49-F238E27FC236}">
                <a16:creationId xmlns:a16="http://schemas.microsoft.com/office/drawing/2014/main" id="{152ACA8D-A034-3767-E1D6-8EF62D3E54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5797" y="4965252"/>
            <a:ext cx="6972796" cy="3889169"/>
          </a:xfrm>
          <a:prstGeom prst="rect">
            <a:avLst/>
          </a:prstGeom>
        </p:spPr>
      </p:pic>
      <p:sp>
        <p:nvSpPr>
          <p:cNvPr id="2" name="ZoneTexte 1">
            <a:extLst>
              <a:ext uri="{FF2B5EF4-FFF2-40B4-BE49-F238E27FC236}">
                <a16:creationId xmlns:a16="http://schemas.microsoft.com/office/drawing/2014/main" id="{4C57D17B-4633-742D-8F3F-F11EB22872A9}"/>
              </a:ext>
            </a:extLst>
          </p:cNvPr>
          <p:cNvSpPr txBox="1"/>
          <p:nvPr/>
        </p:nvSpPr>
        <p:spPr>
          <a:xfrm>
            <a:off x="71251" y="6441765"/>
            <a:ext cx="261257" cy="369332"/>
          </a:xfrm>
          <a:prstGeom prst="rect">
            <a:avLst/>
          </a:prstGeom>
          <a:noFill/>
        </p:spPr>
        <p:txBody>
          <a:bodyPr wrap="square" rtlCol="0">
            <a:spAutoFit/>
          </a:bodyPr>
          <a:lstStyle/>
          <a:p>
            <a:r>
              <a:rPr lang="fr-FR" dirty="0">
                <a:solidFill>
                  <a:schemeClr val="bg1"/>
                </a:solidFill>
              </a:rPr>
              <a:t>9</a:t>
            </a:r>
          </a:p>
        </p:txBody>
      </p:sp>
      <p:sp>
        <p:nvSpPr>
          <p:cNvPr id="4" name="ZoneTexte 3">
            <a:extLst>
              <a:ext uri="{FF2B5EF4-FFF2-40B4-BE49-F238E27FC236}">
                <a16:creationId xmlns:a16="http://schemas.microsoft.com/office/drawing/2014/main" id="{F76342DA-B3E6-B1D7-258B-E4D6522BDD02}"/>
              </a:ext>
            </a:extLst>
          </p:cNvPr>
          <p:cNvSpPr txBox="1"/>
          <p:nvPr/>
        </p:nvSpPr>
        <p:spPr>
          <a:xfrm>
            <a:off x="332508" y="622856"/>
            <a:ext cx="5074227" cy="584775"/>
          </a:xfrm>
          <a:prstGeom prst="rect">
            <a:avLst/>
          </a:prstGeom>
          <a:noFill/>
        </p:spPr>
        <p:txBody>
          <a:bodyPr wrap="square">
            <a:spAutoFit/>
          </a:bodyPr>
          <a:lstStyle/>
          <a:p>
            <a:r>
              <a:rPr lang="fr-FR" sz="3200" dirty="0">
                <a:solidFill>
                  <a:srgbClr val="E8867F"/>
                </a:solidFill>
                <a:latin typeface="ORGANICAL PERSONAL USE" pitchFamily="2" charset="0"/>
              </a:rPr>
              <a:t>Intention sonore</a:t>
            </a:r>
          </a:p>
        </p:txBody>
      </p:sp>
      <p:sp>
        <p:nvSpPr>
          <p:cNvPr id="5" name="ZoneTexte 4">
            <a:extLst>
              <a:ext uri="{FF2B5EF4-FFF2-40B4-BE49-F238E27FC236}">
                <a16:creationId xmlns:a16="http://schemas.microsoft.com/office/drawing/2014/main" id="{A661DA2A-50D9-15FD-ADB1-8EACD96CEB22}"/>
              </a:ext>
            </a:extLst>
          </p:cNvPr>
          <p:cNvSpPr txBox="1"/>
          <p:nvPr/>
        </p:nvSpPr>
        <p:spPr>
          <a:xfrm>
            <a:off x="1749631" y="1773074"/>
            <a:ext cx="8692738" cy="1200329"/>
          </a:xfrm>
          <a:prstGeom prst="rect">
            <a:avLst/>
          </a:prstGeom>
          <a:noFill/>
        </p:spPr>
        <p:txBody>
          <a:bodyPr wrap="square" rtlCol="0">
            <a:spAutoFit/>
          </a:bodyPr>
          <a:lstStyle/>
          <a:p>
            <a:pPr algn="just"/>
            <a:r>
              <a:rPr lang="fr-FR" dirty="0"/>
              <a:t>‘‘</a:t>
            </a:r>
            <a:r>
              <a:rPr lang="fr-FR" b="1" dirty="0"/>
              <a:t>NEMOSTALGIE</a:t>
            </a:r>
            <a:r>
              <a:rPr lang="fr-FR" dirty="0"/>
              <a:t>’’ : Le printemps de Vivaldi à partir de 2.50 jusqu’à +/- 3.00 min avant que la musique ne devienne distordue jusqu’à se couper à l’écran noir. Au réveil de Nemo silence pesant de 1 secondes puis enchaine sur l’hiver crescendo depuis le début, à l’affichage des textes la voix de </a:t>
            </a:r>
            <a:r>
              <a:rPr lang="fr-FR" b="0" i="0" dirty="0">
                <a:solidFill>
                  <a:srgbClr val="202124"/>
                </a:solidFill>
                <a:effectLst/>
                <a:latin typeface="Google Sans"/>
              </a:rPr>
              <a:t>Fabrice </a:t>
            </a:r>
            <a:r>
              <a:rPr lang="fr-FR" b="0" i="0" dirty="0" err="1">
                <a:solidFill>
                  <a:srgbClr val="202124"/>
                </a:solidFill>
                <a:effectLst/>
                <a:latin typeface="Google Sans"/>
              </a:rPr>
              <a:t>Drouelle</a:t>
            </a:r>
            <a:r>
              <a:rPr lang="fr-FR" dirty="0">
                <a:solidFill>
                  <a:srgbClr val="202124"/>
                </a:solidFill>
                <a:latin typeface="Google Sans"/>
              </a:rPr>
              <a:t> </a:t>
            </a:r>
            <a:r>
              <a:rPr lang="fr-FR" b="0" i="0" dirty="0">
                <a:solidFill>
                  <a:srgbClr val="202124"/>
                </a:solidFill>
                <a:effectLst/>
                <a:latin typeface="Google Sans"/>
              </a:rPr>
              <a:t>lis le 1</a:t>
            </a:r>
            <a:r>
              <a:rPr lang="fr-FR" b="0" i="0" baseline="30000" dirty="0">
                <a:solidFill>
                  <a:srgbClr val="202124"/>
                </a:solidFill>
                <a:effectLst/>
                <a:latin typeface="Google Sans"/>
              </a:rPr>
              <a:t>er</a:t>
            </a:r>
            <a:r>
              <a:rPr lang="fr-FR" b="0" i="0" dirty="0">
                <a:solidFill>
                  <a:srgbClr val="202124"/>
                </a:solidFill>
                <a:effectLst/>
                <a:latin typeface="Google Sans"/>
              </a:rPr>
              <a:t> sur un ton grave puis le 2</a:t>
            </a:r>
            <a:r>
              <a:rPr lang="fr-FR" b="0" i="0" baseline="30000" dirty="0">
                <a:solidFill>
                  <a:srgbClr val="202124"/>
                </a:solidFill>
                <a:effectLst/>
                <a:latin typeface="Google Sans"/>
              </a:rPr>
              <a:t>nd</a:t>
            </a:r>
            <a:r>
              <a:rPr lang="fr-FR" b="0" i="0" dirty="0">
                <a:solidFill>
                  <a:srgbClr val="202124"/>
                </a:solidFill>
                <a:effectLst/>
                <a:latin typeface="Google Sans"/>
              </a:rPr>
              <a:t> avec plus d’espoir.</a:t>
            </a:r>
            <a:endParaRPr lang="fr-FR" dirty="0"/>
          </a:p>
        </p:txBody>
      </p:sp>
      <p:sp>
        <p:nvSpPr>
          <p:cNvPr id="8" name="ZoneTexte 7">
            <a:extLst>
              <a:ext uri="{FF2B5EF4-FFF2-40B4-BE49-F238E27FC236}">
                <a16:creationId xmlns:a16="http://schemas.microsoft.com/office/drawing/2014/main" id="{073A8A09-35D9-EB9B-0464-074A389AFA4A}"/>
              </a:ext>
            </a:extLst>
          </p:cNvPr>
          <p:cNvSpPr txBox="1"/>
          <p:nvPr/>
        </p:nvSpPr>
        <p:spPr>
          <a:xfrm>
            <a:off x="1749631" y="3429000"/>
            <a:ext cx="8692738" cy="923330"/>
          </a:xfrm>
          <a:prstGeom prst="rect">
            <a:avLst/>
          </a:prstGeom>
          <a:noFill/>
        </p:spPr>
        <p:txBody>
          <a:bodyPr wrap="square">
            <a:spAutoFit/>
          </a:bodyPr>
          <a:lstStyle/>
          <a:p>
            <a:pPr algn="just"/>
            <a:r>
              <a:rPr lang="fr-FR" dirty="0"/>
              <a:t>‘‘</a:t>
            </a:r>
            <a:r>
              <a:rPr lang="fr-FR" b="1" dirty="0"/>
              <a:t>COPAINS COMME POISSONS</a:t>
            </a:r>
            <a:r>
              <a:rPr lang="fr-FR" dirty="0"/>
              <a:t>’’ : Aucune musique, la voix de François Morel lit les textes accompagner d’un fond sonore d’ambiance en fonction des scènes en arrière plan (vagues, mouette, affiche en papier…)</a:t>
            </a:r>
          </a:p>
        </p:txBody>
      </p:sp>
      <p:pic>
        <p:nvPicPr>
          <p:cNvPr id="12" name="Image 11">
            <a:extLst>
              <a:ext uri="{FF2B5EF4-FFF2-40B4-BE49-F238E27FC236}">
                <a16:creationId xmlns:a16="http://schemas.microsoft.com/office/drawing/2014/main" id="{A15C6522-0560-C12E-3B3F-E5CF3917C6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2410" y="3884598"/>
            <a:ext cx="5852555" cy="3889169"/>
          </a:xfrm>
          <a:prstGeom prst="rect">
            <a:avLst/>
          </a:prstGeom>
        </p:spPr>
      </p:pic>
    </p:spTree>
    <p:extLst>
      <p:ext uri="{BB962C8B-B14F-4D97-AF65-F5344CB8AC3E}">
        <p14:creationId xmlns:p14="http://schemas.microsoft.com/office/powerpoint/2010/main" val="2908969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39CDDC-F4CE-D152-2AD9-B91484F31AF1}"/>
              </a:ext>
            </a:extLst>
          </p:cNvPr>
          <p:cNvSpPr txBox="1"/>
          <p:nvPr/>
        </p:nvSpPr>
        <p:spPr>
          <a:xfrm>
            <a:off x="411184" y="608012"/>
            <a:ext cx="6095010" cy="584775"/>
          </a:xfrm>
          <a:prstGeom prst="rect">
            <a:avLst/>
          </a:prstGeom>
          <a:noFill/>
        </p:spPr>
        <p:txBody>
          <a:bodyPr wrap="square">
            <a:spAutoFit/>
          </a:bodyPr>
          <a:lstStyle/>
          <a:p>
            <a:r>
              <a:rPr lang="fr-FR" sz="3200" dirty="0">
                <a:solidFill>
                  <a:srgbClr val="CA8CBF"/>
                </a:solidFill>
                <a:latin typeface="ORGANICAL PERSONAL USE" pitchFamily="2" charset="0"/>
              </a:rPr>
              <a:t>Livrables et déclinaisons</a:t>
            </a:r>
          </a:p>
        </p:txBody>
      </p:sp>
      <p:sp>
        <p:nvSpPr>
          <p:cNvPr id="5" name="ZoneTexte 4">
            <a:extLst>
              <a:ext uri="{FF2B5EF4-FFF2-40B4-BE49-F238E27FC236}">
                <a16:creationId xmlns:a16="http://schemas.microsoft.com/office/drawing/2014/main" id="{F3F4DCCF-D583-0C69-81B5-1CBE8C8B8BD2}"/>
              </a:ext>
            </a:extLst>
          </p:cNvPr>
          <p:cNvSpPr txBox="1"/>
          <p:nvPr/>
        </p:nvSpPr>
        <p:spPr>
          <a:xfrm>
            <a:off x="411184" y="1645170"/>
            <a:ext cx="5538354" cy="1200329"/>
          </a:xfrm>
          <a:prstGeom prst="rect">
            <a:avLst/>
          </a:prstGeom>
          <a:noFill/>
        </p:spPr>
        <p:txBody>
          <a:bodyPr wrap="square">
            <a:spAutoFit/>
          </a:bodyPr>
          <a:lstStyle/>
          <a:p>
            <a:pPr algn="just"/>
            <a:r>
              <a:rPr lang="fr-FR" dirty="0"/>
              <a:t>‘‘</a:t>
            </a:r>
            <a:r>
              <a:rPr lang="fr-FR" b="1" dirty="0"/>
              <a:t>NEMOSTALGIE</a:t>
            </a:r>
            <a:r>
              <a:rPr lang="fr-FR" dirty="0"/>
              <a:t>’’ court métrage d’animation muet 20~30 secondes destiné au compte Instagram de Coral Guardian et déclinable sur d’autre réseaux comme </a:t>
            </a:r>
            <a:r>
              <a:rPr lang="fr-FR" dirty="0" err="1"/>
              <a:t>TikTok</a:t>
            </a:r>
            <a:r>
              <a:rPr lang="fr-FR" dirty="0"/>
              <a:t>. Déclinable aussi en MEME.</a:t>
            </a:r>
          </a:p>
        </p:txBody>
      </p:sp>
      <p:pic>
        <p:nvPicPr>
          <p:cNvPr id="13" name="Image 12">
            <a:extLst>
              <a:ext uri="{FF2B5EF4-FFF2-40B4-BE49-F238E27FC236}">
                <a16:creationId xmlns:a16="http://schemas.microsoft.com/office/drawing/2014/main" id="{ABBB203C-B2E0-71A1-9076-3F68E8BFDA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0637" y="608012"/>
            <a:ext cx="2986738" cy="2237487"/>
          </a:xfrm>
          <a:prstGeom prst="rect">
            <a:avLst/>
          </a:prstGeom>
        </p:spPr>
      </p:pic>
      <p:sp>
        <p:nvSpPr>
          <p:cNvPr id="15" name="ZoneTexte 14">
            <a:extLst>
              <a:ext uri="{FF2B5EF4-FFF2-40B4-BE49-F238E27FC236}">
                <a16:creationId xmlns:a16="http://schemas.microsoft.com/office/drawing/2014/main" id="{B687264D-6573-E383-7FD8-90FE0900BEA2}"/>
              </a:ext>
            </a:extLst>
          </p:cNvPr>
          <p:cNvSpPr txBox="1"/>
          <p:nvPr/>
        </p:nvSpPr>
        <p:spPr>
          <a:xfrm>
            <a:off x="411184" y="3731223"/>
            <a:ext cx="6095010" cy="1200329"/>
          </a:xfrm>
          <a:prstGeom prst="rect">
            <a:avLst/>
          </a:prstGeom>
          <a:noFill/>
        </p:spPr>
        <p:txBody>
          <a:bodyPr wrap="square">
            <a:spAutoFit/>
          </a:bodyPr>
          <a:lstStyle/>
          <a:p>
            <a:pPr algn="just"/>
            <a:r>
              <a:rPr lang="fr-FR" dirty="0"/>
              <a:t>‘‘</a:t>
            </a:r>
            <a:r>
              <a:rPr lang="fr-FR" b="1" dirty="0"/>
              <a:t>COPAINS COMME POISSONS</a:t>
            </a:r>
            <a:r>
              <a:rPr lang="fr-FR" dirty="0"/>
              <a:t>’’ court métrage d’animation éducatif 40~50 secondes pour la chaine YouTube. Format pouvant être découpé en mini vidéos pour Instagram et </a:t>
            </a:r>
            <a:r>
              <a:rPr lang="fr-FR" dirty="0" err="1"/>
              <a:t>TikTok</a:t>
            </a:r>
            <a:r>
              <a:rPr lang="fr-FR" dirty="0"/>
              <a:t>.</a:t>
            </a:r>
          </a:p>
          <a:p>
            <a:endParaRPr lang="fr-FR" dirty="0"/>
          </a:p>
        </p:txBody>
      </p:sp>
      <p:pic>
        <p:nvPicPr>
          <p:cNvPr id="17" name="Image 16">
            <a:extLst>
              <a:ext uri="{FF2B5EF4-FFF2-40B4-BE49-F238E27FC236}">
                <a16:creationId xmlns:a16="http://schemas.microsoft.com/office/drawing/2014/main" id="{1AEBF3A1-7E30-166A-2745-4D9314F062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6513" y="1915874"/>
            <a:ext cx="8794985" cy="6593912"/>
          </a:xfrm>
          <a:prstGeom prst="rect">
            <a:avLst/>
          </a:prstGeom>
        </p:spPr>
      </p:pic>
      <p:sp>
        <p:nvSpPr>
          <p:cNvPr id="18" name="ZoneTexte 17">
            <a:extLst>
              <a:ext uri="{FF2B5EF4-FFF2-40B4-BE49-F238E27FC236}">
                <a16:creationId xmlns:a16="http://schemas.microsoft.com/office/drawing/2014/main" id="{DDA9F87B-E1CC-A0AD-9740-4F67478DEC30}"/>
              </a:ext>
            </a:extLst>
          </p:cNvPr>
          <p:cNvSpPr txBox="1"/>
          <p:nvPr/>
        </p:nvSpPr>
        <p:spPr>
          <a:xfrm>
            <a:off x="71251" y="6441765"/>
            <a:ext cx="445326" cy="369332"/>
          </a:xfrm>
          <a:prstGeom prst="rect">
            <a:avLst/>
          </a:prstGeom>
          <a:noFill/>
        </p:spPr>
        <p:txBody>
          <a:bodyPr wrap="square" rtlCol="0">
            <a:spAutoFit/>
          </a:bodyPr>
          <a:lstStyle/>
          <a:p>
            <a:r>
              <a:rPr lang="fr-FR" dirty="0"/>
              <a:t>10</a:t>
            </a:r>
          </a:p>
        </p:txBody>
      </p:sp>
    </p:spTree>
    <p:extLst>
      <p:ext uri="{BB962C8B-B14F-4D97-AF65-F5344CB8AC3E}">
        <p14:creationId xmlns:p14="http://schemas.microsoft.com/office/powerpoint/2010/main" val="1848405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B1BF80A-8533-14BB-B255-00DDE55C4D50}"/>
              </a:ext>
            </a:extLst>
          </p:cNvPr>
          <p:cNvSpPr txBox="1"/>
          <p:nvPr/>
        </p:nvSpPr>
        <p:spPr>
          <a:xfrm>
            <a:off x="446809" y="548635"/>
            <a:ext cx="6095010" cy="584775"/>
          </a:xfrm>
          <a:prstGeom prst="rect">
            <a:avLst/>
          </a:prstGeom>
          <a:noFill/>
        </p:spPr>
        <p:txBody>
          <a:bodyPr wrap="square">
            <a:spAutoFit/>
          </a:bodyPr>
          <a:lstStyle/>
          <a:p>
            <a:r>
              <a:rPr lang="fr-FR" sz="3200" dirty="0" err="1">
                <a:solidFill>
                  <a:srgbClr val="0070C0"/>
                </a:solidFill>
                <a:latin typeface="ORGANICAL PERSONAL USE" pitchFamily="2" charset="0"/>
              </a:rPr>
              <a:t>Moodboard</a:t>
            </a:r>
            <a:endParaRPr lang="fr-FR" sz="3200" dirty="0">
              <a:solidFill>
                <a:srgbClr val="0070C0"/>
              </a:solidFill>
              <a:latin typeface="ORGANICAL PERSONAL USE" pitchFamily="2" charset="0"/>
            </a:endParaRPr>
          </a:p>
        </p:txBody>
      </p:sp>
      <p:sp>
        <p:nvSpPr>
          <p:cNvPr id="4" name="ZoneTexte 3">
            <a:extLst>
              <a:ext uri="{FF2B5EF4-FFF2-40B4-BE49-F238E27FC236}">
                <a16:creationId xmlns:a16="http://schemas.microsoft.com/office/drawing/2014/main" id="{F03CACC5-A914-E7BB-2458-DC839DEDBE11}"/>
              </a:ext>
            </a:extLst>
          </p:cNvPr>
          <p:cNvSpPr txBox="1"/>
          <p:nvPr/>
        </p:nvSpPr>
        <p:spPr>
          <a:xfrm>
            <a:off x="71251" y="6441765"/>
            <a:ext cx="445326" cy="369332"/>
          </a:xfrm>
          <a:prstGeom prst="rect">
            <a:avLst/>
          </a:prstGeom>
          <a:noFill/>
        </p:spPr>
        <p:txBody>
          <a:bodyPr wrap="square" rtlCol="0">
            <a:spAutoFit/>
          </a:bodyPr>
          <a:lstStyle/>
          <a:p>
            <a:r>
              <a:rPr lang="fr-FR" dirty="0"/>
              <a:t>11</a:t>
            </a:r>
          </a:p>
        </p:txBody>
      </p:sp>
      <p:pic>
        <p:nvPicPr>
          <p:cNvPr id="5" name="Image 4">
            <a:extLst>
              <a:ext uri="{FF2B5EF4-FFF2-40B4-BE49-F238E27FC236}">
                <a16:creationId xmlns:a16="http://schemas.microsoft.com/office/drawing/2014/main" id="{91867E71-E741-5A9E-6C21-EF46AC9A1DD0}"/>
              </a:ext>
            </a:extLst>
          </p:cNvPr>
          <p:cNvPicPr>
            <a:picLocks noChangeAspect="1"/>
          </p:cNvPicPr>
          <p:nvPr/>
        </p:nvPicPr>
        <p:blipFill>
          <a:blip r:embed="rId2"/>
          <a:stretch>
            <a:fillRect/>
          </a:stretch>
        </p:blipFill>
        <p:spPr>
          <a:xfrm>
            <a:off x="446809" y="1876302"/>
            <a:ext cx="3647441" cy="2060616"/>
          </a:xfrm>
          <a:prstGeom prst="rect">
            <a:avLst/>
          </a:prstGeom>
        </p:spPr>
      </p:pic>
      <p:pic>
        <p:nvPicPr>
          <p:cNvPr id="6" name="Image 5">
            <a:extLst>
              <a:ext uri="{FF2B5EF4-FFF2-40B4-BE49-F238E27FC236}">
                <a16:creationId xmlns:a16="http://schemas.microsoft.com/office/drawing/2014/main" id="{455FEF7E-F748-B718-9B10-857AFB7E05E2}"/>
              </a:ext>
            </a:extLst>
          </p:cNvPr>
          <p:cNvPicPr>
            <a:picLocks noChangeAspect="1"/>
          </p:cNvPicPr>
          <p:nvPr/>
        </p:nvPicPr>
        <p:blipFill>
          <a:blip r:embed="rId3"/>
          <a:stretch>
            <a:fillRect/>
          </a:stretch>
        </p:blipFill>
        <p:spPr>
          <a:xfrm>
            <a:off x="4441231" y="430893"/>
            <a:ext cx="3509253" cy="3506025"/>
          </a:xfrm>
          <a:prstGeom prst="rect">
            <a:avLst/>
          </a:prstGeom>
        </p:spPr>
      </p:pic>
      <p:pic>
        <p:nvPicPr>
          <p:cNvPr id="7" name="Image 6">
            <a:extLst>
              <a:ext uri="{FF2B5EF4-FFF2-40B4-BE49-F238E27FC236}">
                <a16:creationId xmlns:a16="http://schemas.microsoft.com/office/drawing/2014/main" id="{6946D29C-8A3F-D493-E67C-9511D468CAE7}"/>
              </a:ext>
            </a:extLst>
          </p:cNvPr>
          <p:cNvPicPr>
            <a:picLocks noChangeAspect="1"/>
          </p:cNvPicPr>
          <p:nvPr/>
        </p:nvPicPr>
        <p:blipFill rotWithShape="1">
          <a:blip r:embed="rId4"/>
          <a:srcRect l="6965" r="28144"/>
          <a:stretch/>
        </p:blipFill>
        <p:spPr>
          <a:xfrm>
            <a:off x="8297466" y="792511"/>
            <a:ext cx="3627404" cy="3144407"/>
          </a:xfrm>
          <a:prstGeom prst="rect">
            <a:avLst/>
          </a:prstGeom>
        </p:spPr>
      </p:pic>
      <p:pic>
        <p:nvPicPr>
          <p:cNvPr id="8" name="Image 7">
            <a:extLst>
              <a:ext uri="{FF2B5EF4-FFF2-40B4-BE49-F238E27FC236}">
                <a16:creationId xmlns:a16="http://schemas.microsoft.com/office/drawing/2014/main" id="{58023CAD-1D9E-569E-65C4-4B156682D12D}"/>
              </a:ext>
            </a:extLst>
          </p:cNvPr>
          <p:cNvPicPr>
            <a:picLocks noChangeAspect="1"/>
          </p:cNvPicPr>
          <p:nvPr/>
        </p:nvPicPr>
        <p:blipFill>
          <a:blip r:embed="rId5"/>
          <a:stretch>
            <a:fillRect/>
          </a:stretch>
        </p:blipFill>
        <p:spPr>
          <a:xfrm>
            <a:off x="446809" y="4016556"/>
            <a:ext cx="3764973" cy="2504172"/>
          </a:xfrm>
          <a:prstGeom prst="rect">
            <a:avLst/>
          </a:prstGeom>
        </p:spPr>
      </p:pic>
      <p:pic>
        <p:nvPicPr>
          <p:cNvPr id="9" name="Image 8">
            <a:extLst>
              <a:ext uri="{FF2B5EF4-FFF2-40B4-BE49-F238E27FC236}">
                <a16:creationId xmlns:a16="http://schemas.microsoft.com/office/drawing/2014/main" id="{8BE6634C-258E-3B0E-F110-A692BCF9AF80}"/>
              </a:ext>
            </a:extLst>
          </p:cNvPr>
          <p:cNvPicPr>
            <a:picLocks noChangeAspect="1"/>
          </p:cNvPicPr>
          <p:nvPr/>
        </p:nvPicPr>
        <p:blipFill>
          <a:blip r:embed="rId6"/>
          <a:stretch>
            <a:fillRect/>
          </a:stretch>
        </p:blipFill>
        <p:spPr>
          <a:xfrm>
            <a:off x="4369322" y="4267350"/>
            <a:ext cx="4292149" cy="2253378"/>
          </a:xfrm>
          <a:prstGeom prst="rect">
            <a:avLst/>
          </a:prstGeom>
        </p:spPr>
      </p:pic>
      <p:pic>
        <p:nvPicPr>
          <p:cNvPr id="10" name="Image 9">
            <a:extLst>
              <a:ext uri="{FF2B5EF4-FFF2-40B4-BE49-F238E27FC236}">
                <a16:creationId xmlns:a16="http://schemas.microsoft.com/office/drawing/2014/main" id="{D98FF188-F883-52C1-7CEE-023A5E3D5D21}"/>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100000"/>
                    </a14:imgEffect>
                  </a14:imgLayer>
                </a14:imgProps>
              </a:ext>
            </a:extLst>
          </a:blip>
          <a:stretch>
            <a:fillRect/>
          </a:stretch>
        </p:blipFill>
        <p:spPr>
          <a:xfrm>
            <a:off x="8917750" y="4267351"/>
            <a:ext cx="3007120" cy="2253378"/>
          </a:xfrm>
          <a:prstGeom prst="rect">
            <a:avLst/>
          </a:prstGeom>
        </p:spPr>
      </p:pic>
      <p:sp>
        <p:nvSpPr>
          <p:cNvPr id="11" name="ZoneTexte 10">
            <a:extLst>
              <a:ext uri="{FF2B5EF4-FFF2-40B4-BE49-F238E27FC236}">
                <a16:creationId xmlns:a16="http://schemas.microsoft.com/office/drawing/2014/main" id="{8283B709-AE6B-ECF2-E47D-FA5D182091A3}"/>
              </a:ext>
            </a:extLst>
          </p:cNvPr>
          <p:cNvSpPr txBox="1"/>
          <p:nvPr/>
        </p:nvSpPr>
        <p:spPr>
          <a:xfrm>
            <a:off x="9075290" y="4849416"/>
            <a:ext cx="2692040" cy="1147121"/>
          </a:xfrm>
          <a:prstGeom prst="rect">
            <a:avLst/>
          </a:prstGeom>
          <a:noFill/>
        </p:spPr>
        <p:txBody>
          <a:bodyPr wrap="square" rtlCol="0">
            <a:spAutoFit/>
          </a:bodyPr>
          <a:lstStyle/>
          <a:p>
            <a:pPr algn="ctr"/>
            <a:r>
              <a:rPr lang="fr-FR" dirty="0">
                <a:solidFill>
                  <a:schemeClr val="bg1"/>
                </a:solidFill>
                <a:latin typeface="Arial Black" panose="020B0A04020102020204" pitchFamily="34" charset="0"/>
              </a:rPr>
              <a:t>‘‘RGID OUNE FOSN DSF D NFO SND DDD’’</a:t>
            </a:r>
          </a:p>
        </p:txBody>
      </p:sp>
      <p:sp>
        <p:nvSpPr>
          <p:cNvPr id="13" name="ZoneTexte 12">
            <a:extLst>
              <a:ext uri="{FF2B5EF4-FFF2-40B4-BE49-F238E27FC236}">
                <a16:creationId xmlns:a16="http://schemas.microsoft.com/office/drawing/2014/main" id="{92A1CFB4-805F-0840-7DCB-217BE8B9D66F}"/>
              </a:ext>
            </a:extLst>
          </p:cNvPr>
          <p:cNvSpPr txBox="1"/>
          <p:nvPr/>
        </p:nvSpPr>
        <p:spPr>
          <a:xfrm>
            <a:off x="446809" y="1320190"/>
            <a:ext cx="6095010" cy="369332"/>
          </a:xfrm>
          <a:prstGeom prst="rect">
            <a:avLst/>
          </a:prstGeom>
          <a:noFill/>
        </p:spPr>
        <p:txBody>
          <a:bodyPr wrap="square">
            <a:spAutoFit/>
          </a:bodyPr>
          <a:lstStyle/>
          <a:p>
            <a:r>
              <a:rPr lang="fr-FR" dirty="0"/>
              <a:t>‘‘</a:t>
            </a:r>
            <a:r>
              <a:rPr lang="fr-FR" b="1" dirty="0"/>
              <a:t>NEMOSTALGIE</a:t>
            </a:r>
            <a:r>
              <a:rPr lang="fr-FR" dirty="0"/>
              <a:t>’’ </a:t>
            </a:r>
          </a:p>
        </p:txBody>
      </p:sp>
    </p:spTree>
    <p:extLst>
      <p:ext uri="{BB962C8B-B14F-4D97-AF65-F5344CB8AC3E}">
        <p14:creationId xmlns:p14="http://schemas.microsoft.com/office/powerpoint/2010/main" val="2071289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C1E10E4-FD5B-756F-D639-D12E0537827A}"/>
              </a:ext>
            </a:extLst>
          </p:cNvPr>
          <p:cNvSpPr txBox="1"/>
          <p:nvPr/>
        </p:nvSpPr>
        <p:spPr>
          <a:xfrm>
            <a:off x="411183" y="857394"/>
            <a:ext cx="6095010" cy="369332"/>
          </a:xfrm>
          <a:prstGeom prst="rect">
            <a:avLst/>
          </a:prstGeom>
          <a:noFill/>
        </p:spPr>
        <p:txBody>
          <a:bodyPr wrap="square">
            <a:spAutoFit/>
          </a:bodyPr>
          <a:lstStyle/>
          <a:p>
            <a:r>
              <a:rPr lang="fr-FR" dirty="0"/>
              <a:t>‘‘</a:t>
            </a:r>
            <a:r>
              <a:rPr lang="fr-FR" b="1" dirty="0"/>
              <a:t>COPAINS COMME POISSONS</a:t>
            </a:r>
            <a:r>
              <a:rPr lang="fr-FR" dirty="0"/>
              <a:t>’’ </a:t>
            </a:r>
          </a:p>
        </p:txBody>
      </p:sp>
      <p:pic>
        <p:nvPicPr>
          <p:cNvPr id="4" name="Image 3">
            <a:extLst>
              <a:ext uri="{FF2B5EF4-FFF2-40B4-BE49-F238E27FC236}">
                <a16:creationId xmlns:a16="http://schemas.microsoft.com/office/drawing/2014/main" id="{ECA0046E-42B2-965D-2618-E6E94E92E278}"/>
              </a:ext>
            </a:extLst>
          </p:cNvPr>
          <p:cNvPicPr>
            <a:picLocks noChangeAspect="1"/>
          </p:cNvPicPr>
          <p:nvPr/>
        </p:nvPicPr>
        <p:blipFill>
          <a:blip r:embed="rId2"/>
          <a:stretch>
            <a:fillRect/>
          </a:stretch>
        </p:blipFill>
        <p:spPr>
          <a:xfrm>
            <a:off x="464622" y="4005224"/>
            <a:ext cx="3883355" cy="2588903"/>
          </a:xfrm>
          <a:prstGeom prst="rect">
            <a:avLst/>
          </a:prstGeom>
        </p:spPr>
      </p:pic>
      <p:pic>
        <p:nvPicPr>
          <p:cNvPr id="6" name="Image 5">
            <a:extLst>
              <a:ext uri="{FF2B5EF4-FFF2-40B4-BE49-F238E27FC236}">
                <a16:creationId xmlns:a16="http://schemas.microsoft.com/office/drawing/2014/main" id="{C9654D5B-3089-FE78-4F45-7845C7445351}"/>
              </a:ext>
            </a:extLst>
          </p:cNvPr>
          <p:cNvPicPr>
            <a:picLocks noChangeAspect="1"/>
          </p:cNvPicPr>
          <p:nvPr/>
        </p:nvPicPr>
        <p:blipFill>
          <a:blip r:embed="rId3"/>
          <a:stretch>
            <a:fillRect/>
          </a:stretch>
        </p:blipFill>
        <p:spPr>
          <a:xfrm>
            <a:off x="4776088" y="1855291"/>
            <a:ext cx="3042243" cy="2013966"/>
          </a:xfrm>
          <a:prstGeom prst="rect">
            <a:avLst/>
          </a:prstGeom>
        </p:spPr>
      </p:pic>
      <p:pic>
        <p:nvPicPr>
          <p:cNvPr id="9" name="Image 8">
            <a:extLst>
              <a:ext uri="{FF2B5EF4-FFF2-40B4-BE49-F238E27FC236}">
                <a16:creationId xmlns:a16="http://schemas.microsoft.com/office/drawing/2014/main" id="{0CFE157E-32E4-3A6B-5807-F9CD42020A13}"/>
              </a:ext>
            </a:extLst>
          </p:cNvPr>
          <p:cNvPicPr>
            <a:picLocks noChangeAspect="1"/>
          </p:cNvPicPr>
          <p:nvPr/>
        </p:nvPicPr>
        <p:blipFill>
          <a:blip r:embed="rId4"/>
          <a:stretch>
            <a:fillRect/>
          </a:stretch>
        </p:blipFill>
        <p:spPr>
          <a:xfrm>
            <a:off x="464622" y="1736915"/>
            <a:ext cx="3756052" cy="2132342"/>
          </a:xfrm>
          <a:prstGeom prst="rect">
            <a:avLst/>
          </a:prstGeom>
        </p:spPr>
      </p:pic>
      <p:pic>
        <p:nvPicPr>
          <p:cNvPr id="10" name="Image 9">
            <a:extLst>
              <a:ext uri="{FF2B5EF4-FFF2-40B4-BE49-F238E27FC236}">
                <a16:creationId xmlns:a16="http://schemas.microsoft.com/office/drawing/2014/main" id="{D5D29EC8-4735-9023-9172-C8FD1B5223D9}"/>
              </a:ext>
            </a:extLst>
          </p:cNvPr>
          <p:cNvPicPr>
            <a:picLocks noChangeAspect="1"/>
          </p:cNvPicPr>
          <p:nvPr/>
        </p:nvPicPr>
        <p:blipFill>
          <a:blip r:embed="rId5"/>
          <a:stretch>
            <a:fillRect/>
          </a:stretch>
        </p:blipFill>
        <p:spPr>
          <a:xfrm>
            <a:off x="8373745" y="379366"/>
            <a:ext cx="3547439" cy="3489891"/>
          </a:xfrm>
          <a:prstGeom prst="rect">
            <a:avLst/>
          </a:prstGeom>
        </p:spPr>
      </p:pic>
      <p:sp>
        <p:nvSpPr>
          <p:cNvPr id="11" name="ZoneTexte 10">
            <a:extLst>
              <a:ext uri="{FF2B5EF4-FFF2-40B4-BE49-F238E27FC236}">
                <a16:creationId xmlns:a16="http://schemas.microsoft.com/office/drawing/2014/main" id="{D30FA8E7-2BA1-20C8-9D1E-7C2E2BFF694B}"/>
              </a:ext>
            </a:extLst>
          </p:cNvPr>
          <p:cNvSpPr txBox="1"/>
          <p:nvPr/>
        </p:nvSpPr>
        <p:spPr>
          <a:xfrm>
            <a:off x="71251" y="6441765"/>
            <a:ext cx="445326" cy="369332"/>
          </a:xfrm>
          <a:prstGeom prst="rect">
            <a:avLst/>
          </a:prstGeom>
          <a:noFill/>
        </p:spPr>
        <p:txBody>
          <a:bodyPr wrap="square" rtlCol="0">
            <a:spAutoFit/>
          </a:bodyPr>
          <a:lstStyle/>
          <a:p>
            <a:r>
              <a:rPr lang="fr-FR" dirty="0"/>
              <a:t>12</a:t>
            </a:r>
          </a:p>
        </p:txBody>
      </p:sp>
      <p:pic>
        <p:nvPicPr>
          <p:cNvPr id="12" name="Image 11">
            <a:extLst>
              <a:ext uri="{FF2B5EF4-FFF2-40B4-BE49-F238E27FC236}">
                <a16:creationId xmlns:a16="http://schemas.microsoft.com/office/drawing/2014/main" id="{F2360636-08DA-A624-C4C1-651885ADC005}"/>
              </a:ext>
            </a:extLst>
          </p:cNvPr>
          <p:cNvPicPr>
            <a:picLocks noChangeAspect="1"/>
          </p:cNvPicPr>
          <p:nvPr/>
        </p:nvPicPr>
        <p:blipFill>
          <a:blip r:embed="rId6"/>
          <a:stretch>
            <a:fillRect/>
          </a:stretch>
        </p:blipFill>
        <p:spPr>
          <a:xfrm>
            <a:off x="5167377" y="4120276"/>
            <a:ext cx="1857246" cy="2473851"/>
          </a:xfrm>
          <a:prstGeom prst="rect">
            <a:avLst/>
          </a:prstGeom>
        </p:spPr>
      </p:pic>
    </p:spTree>
    <p:extLst>
      <p:ext uri="{BB962C8B-B14F-4D97-AF65-F5344CB8AC3E}">
        <p14:creationId xmlns:p14="http://schemas.microsoft.com/office/powerpoint/2010/main" val="4117204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9213429-D387-E5CC-5293-7CEA8DF043A0}"/>
              </a:ext>
            </a:extLst>
          </p:cNvPr>
          <p:cNvSpPr txBox="1"/>
          <p:nvPr/>
        </p:nvSpPr>
        <p:spPr>
          <a:xfrm>
            <a:off x="405245" y="524884"/>
            <a:ext cx="7040584" cy="584775"/>
          </a:xfrm>
          <a:prstGeom prst="rect">
            <a:avLst/>
          </a:prstGeom>
          <a:noFill/>
        </p:spPr>
        <p:txBody>
          <a:bodyPr wrap="square">
            <a:spAutoFit/>
          </a:bodyPr>
          <a:lstStyle/>
          <a:p>
            <a:r>
              <a:rPr lang="fr-FR" sz="3200" dirty="0">
                <a:solidFill>
                  <a:srgbClr val="FFC000"/>
                </a:solidFill>
                <a:latin typeface="ORGANICAL PERSONAL USE" pitchFamily="2" charset="0"/>
              </a:rPr>
              <a:t>Référence et inspiration vidéo</a:t>
            </a:r>
          </a:p>
        </p:txBody>
      </p:sp>
      <p:sp>
        <p:nvSpPr>
          <p:cNvPr id="5" name="ZoneTexte 4">
            <a:extLst>
              <a:ext uri="{FF2B5EF4-FFF2-40B4-BE49-F238E27FC236}">
                <a16:creationId xmlns:a16="http://schemas.microsoft.com/office/drawing/2014/main" id="{2C52EB2F-985A-C128-C469-2F0B64B90556}"/>
              </a:ext>
            </a:extLst>
          </p:cNvPr>
          <p:cNvSpPr txBox="1"/>
          <p:nvPr/>
        </p:nvSpPr>
        <p:spPr>
          <a:xfrm>
            <a:off x="405245" y="2009301"/>
            <a:ext cx="6095010" cy="369332"/>
          </a:xfrm>
          <a:prstGeom prst="rect">
            <a:avLst/>
          </a:prstGeom>
          <a:noFill/>
        </p:spPr>
        <p:txBody>
          <a:bodyPr wrap="square">
            <a:spAutoFit/>
          </a:bodyPr>
          <a:lstStyle/>
          <a:p>
            <a:r>
              <a:rPr lang="fr-FR" dirty="0"/>
              <a:t>‘‘</a:t>
            </a:r>
            <a:r>
              <a:rPr lang="fr-FR" b="1" dirty="0"/>
              <a:t>NEMOSTALGIE</a:t>
            </a:r>
            <a:r>
              <a:rPr lang="fr-FR" dirty="0"/>
              <a:t>’’ : Le film ‘’Le monde de Nemo’’ sorti en 2003 </a:t>
            </a:r>
          </a:p>
        </p:txBody>
      </p:sp>
      <p:sp>
        <p:nvSpPr>
          <p:cNvPr id="7" name="ZoneTexte 6">
            <a:extLst>
              <a:ext uri="{FF2B5EF4-FFF2-40B4-BE49-F238E27FC236}">
                <a16:creationId xmlns:a16="http://schemas.microsoft.com/office/drawing/2014/main" id="{46E42481-77FB-B650-04A7-0332BB3688EE}"/>
              </a:ext>
            </a:extLst>
          </p:cNvPr>
          <p:cNvSpPr txBox="1"/>
          <p:nvPr/>
        </p:nvSpPr>
        <p:spPr>
          <a:xfrm>
            <a:off x="405245" y="3374963"/>
            <a:ext cx="6095010" cy="369332"/>
          </a:xfrm>
          <a:prstGeom prst="rect">
            <a:avLst/>
          </a:prstGeom>
          <a:noFill/>
        </p:spPr>
        <p:txBody>
          <a:bodyPr wrap="square">
            <a:spAutoFit/>
          </a:bodyPr>
          <a:lstStyle/>
          <a:p>
            <a:r>
              <a:rPr lang="fr-FR" dirty="0"/>
              <a:t>‘‘</a:t>
            </a:r>
            <a:r>
              <a:rPr lang="fr-FR" b="1" dirty="0"/>
              <a:t>COPAINS COMME POISSONS</a:t>
            </a:r>
            <a:r>
              <a:rPr lang="fr-FR" dirty="0"/>
              <a:t>’’ : Tu mourras moins bête</a:t>
            </a:r>
          </a:p>
        </p:txBody>
      </p:sp>
      <p:sp>
        <p:nvSpPr>
          <p:cNvPr id="8" name="ZoneTexte 7">
            <a:extLst>
              <a:ext uri="{FF2B5EF4-FFF2-40B4-BE49-F238E27FC236}">
                <a16:creationId xmlns:a16="http://schemas.microsoft.com/office/drawing/2014/main" id="{2ADEFDD5-2A99-ECC0-9033-FF5F7FECB087}"/>
              </a:ext>
            </a:extLst>
          </p:cNvPr>
          <p:cNvSpPr txBox="1"/>
          <p:nvPr/>
        </p:nvSpPr>
        <p:spPr>
          <a:xfrm>
            <a:off x="71251" y="6441765"/>
            <a:ext cx="445326" cy="369332"/>
          </a:xfrm>
          <a:prstGeom prst="rect">
            <a:avLst/>
          </a:prstGeom>
          <a:noFill/>
        </p:spPr>
        <p:txBody>
          <a:bodyPr wrap="square" rtlCol="0">
            <a:spAutoFit/>
          </a:bodyPr>
          <a:lstStyle/>
          <a:p>
            <a:r>
              <a:rPr lang="fr-FR" dirty="0"/>
              <a:t>13</a:t>
            </a:r>
          </a:p>
        </p:txBody>
      </p:sp>
    </p:spTree>
    <p:extLst>
      <p:ext uri="{BB962C8B-B14F-4D97-AF65-F5344CB8AC3E}">
        <p14:creationId xmlns:p14="http://schemas.microsoft.com/office/powerpoint/2010/main" val="2520352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PaintBrush brushSize="0"/>
                    </a14:imgEffect>
                    <a14:imgEffect>
                      <a14:brightnessContrast bright="-27000" contrast="-24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D8B9281A-3E75-E366-39B8-E8640A29AA7F}"/>
              </a:ext>
            </a:extLst>
          </p:cNvPr>
          <p:cNvSpPr>
            <a:spLocks noGrp="1"/>
          </p:cNvSpPr>
          <p:nvPr>
            <p:ph type="subTitle" idx="1"/>
          </p:nvPr>
        </p:nvSpPr>
        <p:spPr>
          <a:xfrm>
            <a:off x="-269175" y="2980423"/>
            <a:ext cx="12730349" cy="897154"/>
          </a:xfrm>
        </p:spPr>
        <p:txBody>
          <a:bodyPr>
            <a:noAutofit/>
          </a:bodyPr>
          <a:lstStyle/>
          <a:p>
            <a:pPr>
              <a:spcBef>
                <a:spcPct val="0"/>
              </a:spcBef>
            </a:pPr>
            <a:r>
              <a:rPr lang="fr-FR" sz="7200" b="1" dirty="0">
                <a:ln w="22225">
                  <a:solidFill>
                    <a:schemeClr val="bg1"/>
                  </a:solidFill>
                </a:ln>
                <a:solidFill>
                  <a:schemeClr val="bg1"/>
                </a:solidFill>
                <a:latin typeface="Arial Black" panose="020B0A04020102020204" pitchFamily="34" charset="0"/>
                <a:ea typeface="+mj-ea"/>
                <a:cs typeface="+mj-cs"/>
              </a:rPr>
              <a:t>MERCI</a:t>
            </a:r>
          </a:p>
        </p:txBody>
      </p:sp>
    </p:spTree>
    <p:extLst>
      <p:ext uri="{BB962C8B-B14F-4D97-AF65-F5344CB8AC3E}">
        <p14:creationId xmlns:p14="http://schemas.microsoft.com/office/powerpoint/2010/main" val="403007281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893</TotalTime>
  <Words>1338</Words>
  <Application>Microsoft Office PowerPoint</Application>
  <PresentationFormat>Grand écran</PresentationFormat>
  <Paragraphs>99</Paragraphs>
  <Slides>16</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16</vt:i4>
      </vt:variant>
    </vt:vector>
  </HeadingPairs>
  <TitlesOfParts>
    <vt:vector size="23" baseType="lpstr">
      <vt:lpstr>Arial</vt:lpstr>
      <vt:lpstr>Arial Black</vt:lpstr>
      <vt:lpstr>Calibri</vt:lpstr>
      <vt:lpstr>Calibri Light</vt:lpstr>
      <vt:lpstr>Google Sans</vt:lpstr>
      <vt:lpstr>ORGANICAL PERSONAL USE</vt:lpstr>
      <vt:lpstr>Thème Office</vt:lpstr>
      <vt:lpstr>VIDÉOS CORAL GUARDIAN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VIDÉOS CORAL GUARDIAN</dc:title>
  <dc:creator>Simon Arnaud</dc:creator>
  <cp:lastModifiedBy>Simon Arnaud</cp:lastModifiedBy>
  <cp:revision>7</cp:revision>
  <dcterms:created xsi:type="dcterms:W3CDTF">2023-11-07T12:07:30Z</dcterms:created>
  <dcterms:modified xsi:type="dcterms:W3CDTF">2024-01-03T15:53:49Z</dcterms:modified>
</cp:coreProperties>
</file>